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8" r:id="rId3"/>
    <p:sldId id="257" r:id="rId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p:scale>
          <a:sx n="50" d="100"/>
          <a:sy n="50" d="100"/>
        </p:scale>
        <p:origin x="-1536" y="-58"/>
      </p:cViewPr>
      <p:guideLst>
        <p:guide orient="horz" pos="2880"/>
        <p:guide pos="2160"/>
      </p:guideLst>
    </p:cSldViewPr>
  </p:slideViewPr>
  <p:notesTextViewPr>
    <p:cViewPr>
      <p:scale>
        <a:sx n="1" d="1"/>
        <a:sy n="1" d="1"/>
      </p:scale>
      <p:origin x="0" y="0"/>
    </p:cViewPr>
  </p:notesTextViewPr>
  <p:notesViewPr>
    <p:cSldViewPr>
      <p:cViewPr>
        <p:scale>
          <a:sx n="66" d="100"/>
          <a:sy n="66" d="100"/>
        </p:scale>
        <p:origin x="-1718" y="13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12AD5-2025-4861-8FA8-A8BC73D94387}" type="datetimeFigureOut">
              <a:rPr lang="en-US" smtClean="0"/>
              <a:t>1/27/2016</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D7993F-51E8-4813-BD7D-2ECC0F934213}" type="slidenum">
              <a:rPr lang="en-US" smtClean="0"/>
              <a:t>‹#›</a:t>
            </a:fld>
            <a:endParaRPr lang="en-US"/>
          </a:p>
        </p:txBody>
      </p:sp>
    </p:spTree>
    <p:extLst>
      <p:ext uri="{BB962C8B-B14F-4D97-AF65-F5344CB8AC3E}">
        <p14:creationId xmlns:p14="http://schemas.microsoft.com/office/powerpoint/2010/main" val="2386663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ferrelljenkins.wordpress.com/2010/09/21/apollo-signet-ring-discovered-at-tel-dor/"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ferrelljenkins.wordpress.com/2010/09/21/apollo-signet-ring-discovered-at-tel-dor/#respond" TargetMode="External"/><Relationship Id="rId4" Type="http://schemas.openxmlformats.org/officeDocument/2006/relationships/hyperlink" Target="http://ferrelljenkins.wordpress.com/author/ferrelljenkin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newmedia-eng.haifa.ac.il/?p=3608#more-3608"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a:xfrm>
            <a:off x="457200" y="4343400"/>
            <a:ext cx="5943600" cy="4114800"/>
          </a:xfrm>
        </p:spPr>
        <p:txBody>
          <a:bodyPr/>
          <a:lstStyle/>
          <a:p>
            <a:pPr algn="just"/>
            <a:r>
              <a:rPr lang="en-US" b="1" dirty="0" smtClean="0">
                <a:hlinkClick r:id="rId3" tooltip="Permalink to Apollo signet ring discovered at Tel Dor"/>
              </a:rPr>
              <a:t>Apollo signet ring discovered at Tel </a:t>
            </a:r>
            <a:r>
              <a:rPr lang="en-US" b="1" dirty="0" err="1" smtClean="0">
                <a:hlinkClick r:id="rId3" tooltip="Permalink to Apollo signet ring discovered at Tel Dor"/>
              </a:rPr>
              <a:t>Dor</a:t>
            </a:r>
            <a:endParaRPr lang="en-US" b="1" dirty="0" smtClean="0"/>
          </a:p>
          <a:p>
            <a:pPr algn="just"/>
            <a:r>
              <a:rPr lang="en-US" dirty="0" smtClean="0"/>
              <a:t>Posted on </a:t>
            </a:r>
            <a:r>
              <a:rPr lang="en-US" dirty="0" smtClean="0">
                <a:hlinkClick r:id="rId3" tooltip="8:00 am"/>
              </a:rPr>
              <a:t>September 21, 2010</a:t>
            </a:r>
            <a:r>
              <a:rPr lang="en-US" dirty="0" smtClean="0"/>
              <a:t> by </a:t>
            </a:r>
            <a:r>
              <a:rPr lang="en-US" dirty="0" err="1" smtClean="0">
                <a:hlinkClick r:id="rId4" tooltip="View all posts by ferrelljenkins"/>
              </a:rPr>
              <a:t>ferrelljenkins</a:t>
            </a:r>
            <a:r>
              <a:rPr lang="en-US" dirty="0" smtClean="0"/>
              <a:t>| </a:t>
            </a:r>
            <a:r>
              <a:rPr lang="en-US" dirty="0" smtClean="0">
                <a:hlinkClick r:id="rId5" tooltip="Comment on Apollo signet ring discovered at Tel Dor"/>
              </a:rPr>
              <a:t>Leave a comment</a:t>
            </a:r>
            <a:r>
              <a:rPr lang="en-US" dirty="0" smtClean="0"/>
              <a:t> </a:t>
            </a:r>
          </a:p>
          <a:p>
            <a:pPr algn="just"/>
            <a:r>
              <a:rPr lang="en-US" dirty="0" smtClean="0"/>
              <a:t>More and more discoveries from Israel are revealing the influence of Hellenistic and Roman culture in the area. The most recent announcement comes from the University of Haifa excavation at Tel Dor.</a:t>
            </a:r>
          </a:p>
          <a:p>
            <a:pPr algn="just"/>
            <a:r>
              <a:rPr lang="en-US" dirty="0" smtClean="0"/>
              <a:t>A rare bronze signet ring with the impression of the face of the Greek sun god, Apollo, has been discovered at Tel </a:t>
            </a:r>
            <a:r>
              <a:rPr lang="en-US" dirty="0" err="1" smtClean="0"/>
              <a:t>Dor</a:t>
            </a:r>
            <a:r>
              <a:rPr lang="en-US" dirty="0" smtClean="0"/>
              <a:t>, in northern Israel, by University of Haifa diggers. “A piece of high-quality art such as this, doubtlessly created by a top-of-the-line artist, indicates that local elites developing a taste for fine art and the ability to afford it were also living in provincial towns, and not only in the capital cities of the Hellenistic kingdoms,” explains Dr. </a:t>
            </a:r>
            <a:r>
              <a:rPr lang="en-US" dirty="0" err="1" smtClean="0"/>
              <a:t>Ayelet</a:t>
            </a:r>
            <a:r>
              <a:rPr lang="en-US" dirty="0" smtClean="0"/>
              <a:t> </a:t>
            </a:r>
            <a:r>
              <a:rPr lang="en-US" dirty="0" err="1" smtClean="0"/>
              <a:t>Gilboa</a:t>
            </a:r>
            <a:r>
              <a:rPr lang="en-US" dirty="0" smtClean="0"/>
              <a:t>, Head of the Department of Archaeology at the University of Haifa, who headed the excavations at </a:t>
            </a:r>
            <a:r>
              <a:rPr lang="en-US" dirty="0" err="1" smtClean="0"/>
              <a:t>Dor</a:t>
            </a:r>
            <a:r>
              <a:rPr lang="en-US" dirty="0" smtClean="0"/>
              <a:t> along with Dr. </a:t>
            </a:r>
            <a:r>
              <a:rPr lang="en-US" dirty="0" err="1" smtClean="0"/>
              <a:t>Ilan</a:t>
            </a:r>
            <a:r>
              <a:rPr lang="en-US" dirty="0" smtClean="0"/>
              <a:t> Sharon of the Hebrew University of Jerusalem.</a:t>
            </a:r>
          </a:p>
          <a:p>
            <a:pPr algn="just"/>
            <a:r>
              <a:rPr lang="en-US" dirty="0" smtClean="0"/>
              <a:t>When the ring was recovered from a waste pit near Hellenistic structures, it was covered with layers of earth and corrosion, and the archaeologists had no indication whatsoever that it would reveal the shape of a legendary figure. Only after the ring was cleaned up at the Restoration and Conservation laboratory at the Hebrew University’s Institute of Archaeology, was the profile of a beardless young male with long hair, clean shaven and adorned with a laurel wreath, revealed. The ring was examined by Dr. Jessica </a:t>
            </a:r>
            <a:r>
              <a:rPr lang="en-US" dirty="0" err="1" smtClean="0"/>
              <a:t>Nitschke</a:t>
            </a:r>
            <a:r>
              <a:rPr lang="en-US" dirty="0" smtClean="0"/>
              <a:t>, professor of classical archaeology at Georgetown University in Washington DC, and by Dr. Rebecca Martin, assistant professor of art at Southeast Missouri State University, both of whom are partners in the Tel </a:t>
            </a:r>
            <a:r>
              <a:rPr lang="en-US" dirty="0" err="1" smtClean="0"/>
              <a:t>Dor</a:t>
            </a:r>
            <a:r>
              <a:rPr lang="en-US" dirty="0" smtClean="0"/>
              <a:t> excavations. Both confirmed that the image is that of Apollo – one of the most important of the Olympian gods in Greek mythology, god of the sun, of light, music and song.</a:t>
            </a:r>
          </a:p>
        </p:txBody>
      </p:sp>
      <p:sp>
        <p:nvSpPr>
          <p:cNvPr id="4" name="Slide Number Placeholder 3"/>
          <p:cNvSpPr>
            <a:spLocks noGrp="1"/>
          </p:cNvSpPr>
          <p:nvPr>
            <p:ph type="sldNum" sz="quarter" idx="10"/>
          </p:nvPr>
        </p:nvSpPr>
        <p:spPr/>
        <p:txBody>
          <a:bodyPr/>
          <a:lstStyle/>
          <a:p>
            <a:fld id="{DFD7993F-51E8-4813-BD7D-2ECC0F934213}" type="slidenum">
              <a:rPr lang="en-US" smtClean="0"/>
              <a:t>1</a:t>
            </a:fld>
            <a:endParaRPr lang="en-US"/>
          </a:p>
        </p:txBody>
      </p:sp>
    </p:spTree>
    <p:extLst>
      <p:ext uri="{BB962C8B-B14F-4D97-AF65-F5344CB8AC3E}">
        <p14:creationId xmlns:p14="http://schemas.microsoft.com/office/powerpoint/2010/main" val="1347759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a:xfrm>
            <a:off x="304800" y="4191000"/>
            <a:ext cx="6248400" cy="4495800"/>
          </a:xfrm>
        </p:spPr>
        <p:txBody>
          <a:bodyPr/>
          <a:lstStyle/>
          <a:p>
            <a:pPr algn="just"/>
            <a:r>
              <a:rPr lang="en-US" dirty="0" smtClean="0"/>
              <a:t>The archaeological context and style of the signet ring date it back to the 4th or 3rd century B.C.E. This type of ring was used as a seal or was dedicated to the temple of the god imprinted on the ring. Since it was found in an urban context and at an orderly archaeological dig, the discovery is of great significance: Most of the small pieces of art originating in the Near East until now are of unknown origin, having been displaced through illegal antique trade, or purchased by museums and collectors before scientific archaeological research began.</a:t>
            </a:r>
          </a:p>
          <a:p>
            <a:pPr algn="just"/>
            <a:r>
              <a:rPr lang="en-US" dirty="0" smtClean="0"/>
              <a:t>The ring also testifies to the cosmopolitan character of this region as far back as 2,300 years ago. Despite the damage caused over the centuries, its high quality is easily recognizable. The precious object was found in the same area as a small gemstone with an engraved image of Alexander the Great and a rare, exquisite Hellenistic mosaic floor that were unearthed during earlier excavation seasons. All these discoveries are very likely to be linked to a nearby structure which is currently being excavated, the architectural features of which indicate that it is a grand elite structure.</a:t>
            </a:r>
          </a:p>
          <a:p>
            <a:pPr algn="just"/>
            <a:r>
              <a:rPr lang="en-US" dirty="0" smtClean="0"/>
              <a:t>These finds indicate that the circulation of fine art objects was not limited to the capital cities of the Hellenistic kingdoms in the east, such as Alexandria in Egypt or Antioch and Seleucia in Syria, where the main populations were Greek, but also spread to smaller centers, such as </a:t>
            </a:r>
            <a:r>
              <a:rPr lang="en-US" dirty="0" err="1" smtClean="0"/>
              <a:t>Dor</a:t>
            </a:r>
            <a:r>
              <a:rPr lang="en-US" dirty="0" smtClean="0"/>
              <a:t>, which was primarily populated by local Phoenician inhabitants.</a:t>
            </a:r>
          </a:p>
          <a:p>
            <a:pPr algn="just"/>
            <a:r>
              <a:rPr lang="en-US" dirty="0" smtClean="0"/>
              <a:t>The town of </a:t>
            </a:r>
            <a:r>
              <a:rPr lang="en-US" dirty="0" err="1" smtClean="0"/>
              <a:t>Dor</a:t>
            </a:r>
            <a:r>
              <a:rPr lang="en-US" dirty="0" smtClean="0"/>
              <a:t> was an important port on the Mediterranean shore from 2000 B.C.E. until 250 C.E. Pieces of Greek-style art, such as signet rings and miniature gems, began to appear in the east at the time of the Persian Empire (6th-4th centuries B.C.E.) and became more common after Alexander the Great conquered the region, passing through </a:t>
            </a:r>
            <a:r>
              <a:rPr lang="en-US" dirty="0" err="1" smtClean="0"/>
              <a:t>Dor</a:t>
            </a:r>
            <a:r>
              <a:rPr lang="en-US" dirty="0" smtClean="0"/>
              <a:t> on his journey from </a:t>
            </a:r>
            <a:r>
              <a:rPr lang="en-US" dirty="0" err="1" smtClean="0"/>
              <a:t>Tyre</a:t>
            </a:r>
            <a:r>
              <a:rPr lang="en-US" dirty="0" smtClean="0"/>
              <a:t> to Egypt in 332 B.C.E. Subsequently, the town of </a:t>
            </a:r>
            <a:r>
              <a:rPr lang="en-US" dirty="0" err="1" smtClean="0"/>
              <a:t>Dor</a:t>
            </a:r>
            <a:r>
              <a:rPr lang="en-US" dirty="0" smtClean="0"/>
              <a:t> became one of the centers of Greek culture in the land of Israel, and that culture left its mark even after </a:t>
            </a:r>
            <a:r>
              <a:rPr lang="en-US" dirty="0" err="1" smtClean="0"/>
              <a:t>Dor</a:t>
            </a:r>
            <a:r>
              <a:rPr lang="en-US" dirty="0" smtClean="0"/>
              <a:t> was conquered by Alexander </a:t>
            </a:r>
            <a:r>
              <a:rPr lang="en-US" dirty="0" err="1" smtClean="0"/>
              <a:t>Jannaeus</a:t>
            </a:r>
            <a:r>
              <a:rPr lang="en-US" dirty="0" smtClean="0"/>
              <a:t>, King of Judea, around 100 B.C.E. and its impact is evident well into the Roman era.</a:t>
            </a:r>
          </a:p>
          <a:p>
            <a:pPr algn="just"/>
            <a:r>
              <a:rPr lang="en-US" dirty="0" smtClean="0"/>
              <a:t>The full report which provides some information about the dig may be read </a:t>
            </a:r>
            <a:r>
              <a:rPr lang="en-US" dirty="0" smtClean="0">
                <a:hlinkClick r:id="rId3" tooltip="University of Haifa - Apollo"/>
              </a:rPr>
              <a:t>here</a:t>
            </a:r>
            <a:r>
              <a:rPr lang="en-US" dirty="0" smtClean="0"/>
              <a:t>.</a:t>
            </a:r>
          </a:p>
          <a:p>
            <a:pPr algn="just"/>
            <a:endParaRPr lang="en-US" dirty="0"/>
          </a:p>
        </p:txBody>
      </p:sp>
      <p:sp>
        <p:nvSpPr>
          <p:cNvPr id="4" name="Slide Number Placeholder 3"/>
          <p:cNvSpPr>
            <a:spLocks noGrp="1"/>
          </p:cNvSpPr>
          <p:nvPr>
            <p:ph type="sldNum" sz="quarter" idx="10"/>
          </p:nvPr>
        </p:nvSpPr>
        <p:spPr/>
        <p:txBody>
          <a:bodyPr/>
          <a:lstStyle/>
          <a:p>
            <a:fld id="{DFD7993F-51E8-4813-BD7D-2ECC0F934213}" type="slidenum">
              <a:rPr lang="en-US" smtClean="0"/>
              <a:t>2</a:t>
            </a:fld>
            <a:endParaRPr lang="en-US"/>
          </a:p>
        </p:txBody>
      </p:sp>
    </p:spTree>
    <p:extLst>
      <p:ext uri="{BB962C8B-B14F-4D97-AF65-F5344CB8AC3E}">
        <p14:creationId xmlns:p14="http://schemas.microsoft.com/office/powerpoint/2010/main" val="1347759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191000"/>
            <a:ext cx="5867400" cy="4267200"/>
          </a:xfrm>
        </p:spPr>
        <p:txBody>
          <a:bodyPr/>
          <a:lstStyle/>
          <a:p>
            <a:pPr algn="just"/>
            <a:r>
              <a:rPr lang="en-US" dirty="0" err="1" smtClean="0"/>
              <a:t>Dor</a:t>
            </a:r>
            <a:r>
              <a:rPr lang="en-US" dirty="0" smtClean="0"/>
              <a:t> is mentioned only a few times in the Old Testament Scriptures.</a:t>
            </a:r>
          </a:p>
          <a:p>
            <a:pPr algn="just"/>
            <a:r>
              <a:rPr lang="en-US" dirty="0" smtClean="0"/>
              <a:t>When </a:t>
            </a:r>
            <a:r>
              <a:rPr lang="en-US" dirty="0" err="1" smtClean="0"/>
              <a:t>Jabin</a:t>
            </a:r>
            <a:r>
              <a:rPr lang="en-US" dirty="0" smtClean="0"/>
              <a:t>, king of </a:t>
            </a:r>
            <a:r>
              <a:rPr lang="en-US" dirty="0" err="1" smtClean="0"/>
              <a:t>Hazor</a:t>
            </a:r>
            <a:r>
              <a:rPr lang="en-US" dirty="0" smtClean="0"/>
              <a:t>, heard of the victories of Joshua and the Israelites he put together a confederacy of armies including the king of the “heights of </a:t>
            </a:r>
            <a:r>
              <a:rPr lang="en-US" dirty="0" err="1" smtClean="0"/>
              <a:t>Dor</a:t>
            </a:r>
            <a:r>
              <a:rPr lang="en-US" dirty="0" smtClean="0"/>
              <a:t> on the west” (Joshua 11:2). </a:t>
            </a:r>
          </a:p>
          <a:p>
            <a:pPr algn="just"/>
            <a:r>
              <a:rPr lang="en-US" dirty="0" smtClean="0"/>
              <a:t>Joshua conquered “the king of </a:t>
            </a:r>
            <a:r>
              <a:rPr lang="en-US" dirty="0" err="1" smtClean="0"/>
              <a:t>Dor</a:t>
            </a:r>
            <a:r>
              <a:rPr lang="en-US" dirty="0" smtClean="0"/>
              <a:t> in the heights of </a:t>
            </a:r>
            <a:r>
              <a:rPr lang="en-US" dirty="0" err="1" smtClean="0"/>
              <a:t>Dor</a:t>
            </a:r>
            <a:r>
              <a:rPr lang="en-US" dirty="0" smtClean="0"/>
              <a:t>” (Joshua 12:32). </a:t>
            </a:r>
          </a:p>
          <a:p>
            <a:pPr algn="just"/>
            <a:r>
              <a:rPr lang="en-US" dirty="0" err="1" smtClean="0"/>
              <a:t>Dor</a:t>
            </a:r>
            <a:r>
              <a:rPr lang="en-US" dirty="0" smtClean="0"/>
              <a:t> was allotted to the tribe of Manasseh (Joshua 17:11). The writer of Joshua quickly acknowledges that Manasseh could not take possession of these cities, “because the Canaanites persisted in living in that land” (Joshua 17:12; see Judges 1:27). </a:t>
            </a:r>
          </a:p>
          <a:p>
            <a:pPr algn="just"/>
            <a:r>
              <a:rPr lang="en-US" dirty="0" smtClean="0"/>
              <a:t>Solomon appointed his son-in-law Ben-</a:t>
            </a:r>
            <a:r>
              <a:rPr lang="en-US" dirty="0" err="1" smtClean="0"/>
              <a:t>abinadad</a:t>
            </a:r>
            <a:r>
              <a:rPr lang="en-US" dirty="0" smtClean="0"/>
              <a:t> over the height of </a:t>
            </a:r>
            <a:r>
              <a:rPr lang="en-US" dirty="0" err="1" smtClean="0"/>
              <a:t>Dor</a:t>
            </a:r>
            <a:r>
              <a:rPr lang="en-US" dirty="0" smtClean="0"/>
              <a:t> (1 Kings 4:11). </a:t>
            </a:r>
          </a:p>
          <a:p>
            <a:pPr algn="just"/>
            <a:r>
              <a:rPr lang="en-US" dirty="0" smtClean="0"/>
              <a:t>Ephraim’s territory extended to the border of Manasseh, including “</a:t>
            </a:r>
            <a:r>
              <a:rPr lang="en-US" dirty="0" err="1" smtClean="0"/>
              <a:t>Dor</a:t>
            </a:r>
            <a:r>
              <a:rPr lang="en-US" dirty="0" smtClean="0"/>
              <a:t> with its towns” (1 Chronicles 7:29). </a:t>
            </a:r>
          </a:p>
          <a:p>
            <a:pPr algn="just"/>
            <a:r>
              <a:rPr lang="en-US" dirty="0" err="1" smtClean="0"/>
              <a:t>Dor</a:t>
            </a:r>
            <a:r>
              <a:rPr lang="en-US" dirty="0" smtClean="0"/>
              <a:t> is mentioned only a few times in the Old Testament Scriptures.</a:t>
            </a:r>
          </a:p>
          <a:p>
            <a:pPr algn="just"/>
            <a:r>
              <a:rPr lang="en-US" dirty="0" smtClean="0"/>
              <a:t>When </a:t>
            </a:r>
            <a:r>
              <a:rPr lang="en-US" dirty="0" err="1" smtClean="0"/>
              <a:t>Jabin</a:t>
            </a:r>
            <a:r>
              <a:rPr lang="en-US" dirty="0" smtClean="0"/>
              <a:t>, king of </a:t>
            </a:r>
            <a:r>
              <a:rPr lang="en-US" dirty="0" err="1" smtClean="0"/>
              <a:t>Hazor</a:t>
            </a:r>
            <a:r>
              <a:rPr lang="en-US" dirty="0" smtClean="0"/>
              <a:t>, heard of the victories of Joshua and the Israelites he put together a confederacy of armies including the king of the “heights of </a:t>
            </a:r>
            <a:r>
              <a:rPr lang="en-US" dirty="0" err="1" smtClean="0"/>
              <a:t>Dor</a:t>
            </a:r>
            <a:r>
              <a:rPr lang="en-US" dirty="0" smtClean="0"/>
              <a:t> on the west” (Joshua 11:2). </a:t>
            </a:r>
          </a:p>
          <a:p>
            <a:pPr algn="just"/>
            <a:r>
              <a:rPr lang="en-US" dirty="0" smtClean="0"/>
              <a:t>Joshua conquered “the king of </a:t>
            </a:r>
            <a:r>
              <a:rPr lang="en-US" dirty="0" err="1" smtClean="0"/>
              <a:t>Dor</a:t>
            </a:r>
            <a:r>
              <a:rPr lang="en-US" dirty="0" smtClean="0"/>
              <a:t> in the heights of </a:t>
            </a:r>
            <a:r>
              <a:rPr lang="en-US" dirty="0" err="1" smtClean="0"/>
              <a:t>Dor</a:t>
            </a:r>
            <a:r>
              <a:rPr lang="en-US" dirty="0" smtClean="0"/>
              <a:t>” (Joshua 12:32). </a:t>
            </a:r>
          </a:p>
          <a:p>
            <a:pPr algn="just"/>
            <a:r>
              <a:rPr lang="en-US" dirty="0" err="1" smtClean="0"/>
              <a:t>Dor</a:t>
            </a:r>
            <a:r>
              <a:rPr lang="en-US" dirty="0" smtClean="0"/>
              <a:t> was allotted to the tribe of Manasseh (Joshua 17:11). The writer of Joshua quickly acknowledges that Manasseh could not take possession of these cities, “because the Canaanites persisted in living in that land” (Joshua 17:12; see Judges 1:27). </a:t>
            </a:r>
          </a:p>
          <a:p>
            <a:pPr algn="just"/>
            <a:r>
              <a:rPr lang="en-US" dirty="0" smtClean="0"/>
              <a:t>Solomon appointed his son-in-law Ben-</a:t>
            </a:r>
            <a:r>
              <a:rPr lang="en-US" dirty="0" err="1" smtClean="0"/>
              <a:t>abinadad</a:t>
            </a:r>
            <a:r>
              <a:rPr lang="en-US" dirty="0" smtClean="0"/>
              <a:t> over the height of </a:t>
            </a:r>
            <a:r>
              <a:rPr lang="en-US" dirty="0" err="1" smtClean="0"/>
              <a:t>Dor</a:t>
            </a:r>
            <a:r>
              <a:rPr lang="en-US" dirty="0" smtClean="0"/>
              <a:t> (1 Kings 4:11). </a:t>
            </a:r>
          </a:p>
          <a:p>
            <a:pPr algn="just"/>
            <a:r>
              <a:rPr lang="en-US" dirty="0" smtClean="0"/>
              <a:t>Ephraim’s territory extended to the border of Manasseh, including “</a:t>
            </a:r>
            <a:r>
              <a:rPr lang="en-US" dirty="0" err="1" smtClean="0"/>
              <a:t>Dor</a:t>
            </a:r>
            <a:r>
              <a:rPr lang="en-US" dirty="0" smtClean="0"/>
              <a:t> with its towns” (1 Chronicles 7:29). </a:t>
            </a:r>
          </a:p>
          <a:p>
            <a:endParaRPr lang="en-US" dirty="0"/>
          </a:p>
        </p:txBody>
      </p:sp>
      <p:sp>
        <p:nvSpPr>
          <p:cNvPr id="4" name="Slide Number Placeholder 3"/>
          <p:cNvSpPr>
            <a:spLocks noGrp="1"/>
          </p:cNvSpPr>
          <p:nvPr>
            <p:ph type="sldNum" sz="quarter" idx="10"/>
          </p:nvPr>
        </p:nvSpPr>
        <p:spPr/>
        <p:txBody>
          <a:bodyPr/>
          <a:lstStyle/>
          <a:p>
            <a:fld id="{DFD7993F-51E8-4813-BD7D-2ECC0F934213}" type="slidenum">
              <a:rPr lang="en-US" smtClean="0"/>
              <a:t>3</a:t>
            </a:fld>
            <a:endParaRPr lang="en-US"/>
          </a:p>
        </p:txBody>
      </p:sp>
    </p:spTree>
    <p:extLst>
      <p:ext uri="{BB962C8B-B14F-4D97-AF65-F5344CB8AC3E}">
        <p14:creationId xmlns:p14="http://schemas.microsoft.com/office/powerpoint/2010/main" val="3981086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581C1A-9C50-4F3D-8BBB-AE57853D67C5}"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4040767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581C1A-9C50-4F3D-8BBB-AE57853D67C5}"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4212849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581C1A-9C50-4F3D-8BBB-AE57853D67C5}"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1023331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581C1A-9C50-4F3D-8BBB-AE57853D67C5}"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2358020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581C1A-9C50-4F3D-8BBB-AE57853D67C5}" type="datetimeFigureOut">
              <a:rPr lang="en-US" smtClean="0"/>
              <a:t>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513415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581C1A-9C50-4F3D-8BBB-AE57853D67C5}" type="datetimeFigureOut">
              <a:rPr lang="en-US" smtClean="0"/>
              <a:t>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476706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581C1A-9C50-4F3D-8BBB-AE57853D67C5}" type="datetimeFigureOut">
              <a:rPr lang="en-US" smtClean="0"/>
              <a:t>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2192092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581C1A-9C50-4F3D-8BBB-AE57853D67C5}"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2663601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581C1A-9C50-4F3D-8BBB-AE57853D67C5}"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281942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581C1A-9C50-4F3D-8BBB-AE57853D67C5}"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1104068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6"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581C1A-9C50-4F3D-8BBB-AE57853D67C5}"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B5694-8F6A-44A6-AB8A-E08942870A60}" type="slidenum">
              <a:rPr lang="en-US" smtClean="0"/>
              <a:t>‹#›</a:t>
            </a:fld>
            <a:endParaRPr lang="en-US"/>
          </a:p>
        </p:txBody>
      </p:sp>
    </p:spTree>
    <p:extLst>
      <p:ext uri="{BB962C8B-B14F-4D97-AF65-F5344CB8AC3E}">
        <p14:creationId xmlns:p14="http://schemas.microsoft.com/office/powerpoint/2010/main" val="6487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6F581C1A-9C50-4F3D-8BBB-AE57853D67C5}" type="datetimeFigureOut">
              <a:rPr lang="en-US" smtClean="0"/>
              <a:t>1/27/2016</a:t>
            </a:fld>
            <a:endParaRPr lang="en-US"/>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8CB5694-8F6A-44A6-AB8A-E08942870A60}" type="slidenum">
              <a:rPr lang="en-US" smtClean="0"/>
              <a:t>‹#›</a:t>
            </a:fld>
            <a:endParaRPr lang="en-US"/>
          </a:p>
        </p:txBody>
      </p:sp>
    </p:spTree>
    <p:extLst>
      <p:ext uri="{BB962C8B-B14F-4D97-AF65-F5344CB8AC3E}">
        <p14:creationId xmlns:p14="http://schemas.microsoft.com/office/powerpoint/2010/main" val="443524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errelljenkins.files.wordpress.com/2010/09/apollo_teldor_haifa-u.jp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ferrelljenkins.files.wordpress.com/2010/09/apollo_teldor_haifa-u.jp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hyperlink" Target="http://ferrelljenkins.files.wordpress.com/2010/09/tel-dor_haifau_en.jp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6858000" cy="711200"/>
          </a:xfrm>
        </p:spPr>
        <p:txBody>
          <a:bodyPr>
            <a:noAutofit/>
          </a:bodyPr>
          <a:lstStyle/>
          <a:p>
            <a:r>
              <a:rPr lang="en-US" sz="3200" b="1" dirty="0" smtClean="0">
                <a:effectLst/>
              </a:rPr>
              <a:t>Apollo – Bronze </a:t>
            </a:r>
            <a:r>
              <a:rPr lang="en-US" sz="3200" b="1" dirty="0"/>
              <a:t>S</a:t>
            </a:r>
            <a:r>
              <a:rPr lang="en-US" sz="3200" b="1" dirty="0" smtClean="0">
                <a:effectLst/>
              </a:rPr>
              <a:t>ignet </a:t>
            </a:r>
            <a:r>
              <a:rPr lang="en-US" sz="3200" b="1" dirty="0"/>
              <a:t>R</a:t>
            </a:r>
            <a:r>
              <a:rPr lang="en-US" sz="3200" b="1" dirty="0" smtClean="0">
                <a:effectLst/>
              </a:rPr>
              <a:t>ing  </a:t>
            </a:r>
            <a:endParaRPr lang="en-US" sz="3200" b="1" dirty="0"/>
          </a:p>
        </p:txBody>
      </p:sp>
      <p:pic>
        <p:nvPicPr>
          <p:cNvPr id="1026" name="Picture 2" descr="Bronze signet ring with portrait of Apollo (Microscope photo adapted by Paula Weimann Barak, courtesy of the Tel Dor Expedi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775856"/>
            <a:ext cx="6857999" cy="8368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08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6858000" cy="711200"/>
          </a:xfrm>
        </p:spPr>
        <p:txBody>
          <a:bodyPr>
            <a:noAutofit/>
          </a:bodyPr>
          <a:lstStyle/>
          <a:p>
            <a:r>
              <a:rPr lang="en-US" sz="3200" b="1" dirty="0" smtClean="0">
                <a:effectLst/>
              </a:rPr>
              <a:t>Apollo – Bronze </a:t>
            </a:r>
            <a:r>
              <a:rPr lang="en-US" sz="3200" b="1" dirty="0"/>
              <a:t>S</a:t>
            </a:r>
            <a:r>
              <a:rPr lang="en-US" sz="3200" b="1" dirty="0" smtClean="0">
                <a:effectLst/>
              </a:rPr>
              <a:t>ignet </a:t>
            </a:r>
            <a:r>
              <a:rPr lang="en-US" sz="3200" b="1" dirty="0"/>
              <a:t>R</a:t>
            </a:r>
            <a:r>
              <a:rPr lang="en-US" sz="3200" b="1" dirty="0" smtClean="0">
                <a:effectLst/>
              </a:rPr>
              <a:t>ing  </a:t>
            </a:r>
            <a:endParaRPr lang="en-US" sz="3200" b="1" dirty="0"/>
          </a:p>
        </p:txBody>
      </p:sp>
      <p:pic>
        <p:nvPicPr>
          <p:cNvPr id="1026" name="Picture 2" descr="Bronze signet ring with portrait of Apollo (Microscope photo adapted by Paula Weimann Barak, courtesy of the Tel Dor Expedi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775856"/>
            <a:ext cx="6857999" cy="8368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75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06" y="0"/>
            <a:ext cx="6875106" cy="762000"/>
          </a:xfrm>
        </p:spPr>
        <p:txBody>
          <a:bodyPr>
            <a:normAutofit/>
          </a:bodyPr>
          <a:lstStyle/>
          <a:p>
            <a:r>
              <a:rPr lang="en-US" sz="3200" b="1" dirty="0" smtClean="0">
                <a:effectLst/>
              </a:rPr>
              <a:t>Tel </a:t>
            </a:r>
            <a:r>
              <a:rPr lang="en-US" sz="3200" b="1" dirty="0" err="1" smtClean="0">
                <a:effectLst/>
              </a:rPr>
              <a:t>Dor</a:t>
            </a:r>
            <a:r>
              <a:rPr lang="en-US" sz="3200" b="1" dirty="0" smtClean="0">
                <a:effectLst/>
              </a:rPr>
              <a:t> – Sky View</a:t>
            </a:r>
            <a:endParaRPr lang="en-US" sz="3200" b="1" dirty="0"/>
          </a:p>
        </p:txBody>
      </p:sp>
      <p:pic>
        <p:nvPicPr>
          <p:cNvPr id="2050" name="Picture 2" descr="Tel Dor. Photo by Sky View. Courtesy of the Tel Dor Expedi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06" y="762000"/>
            <a:ext cx="6875106" cy="763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2910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1089</Words>
  <Application>Microsoft Office PowerPoint</Application>
  <PresentationFormat>On-screen Show (4:3)</PresentationFormat>
  <Paragraphs>28</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Apollo – Bronze Signet Ring  </vt:lpstr>
      <vt:lpstr>Apollo – Bronze Signet Ring  </vt:lpstr>
      <vt:lpstr>Tel Dor – Sky View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Apollo – Bronze Signet Ring</dc:title>
  <dc:creator>Bob</dc:creator>
  <cp:lastModifiedBy>Bob</cp:lastModifiedBy>
  <cp:revision>4</cp:revision>
  <dcterms:created xsi:type="dcterms:W3CDTF">2011-09-10T02:54:39Z</dcterms:created>
  <dcterms:modified xsi:type="dcterms:W3CDTF">2016-01-27T23:55:01Z</dcterms:modified>
</cp:coreProperties>
</file>