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7" r:id="rId3"/>
    <p:sldId id="259" r:id="rId4"/>
    <p:sldId id="260"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p:cViewPr varScale="1">
        <p:scale>
          <a:sx n="46" d="100"/>
          <a:sy n="46" d="100"/>
        </p:scale>
        <p:origin x="-1296" y="-82"/>
      </p:cViewPr>
      <p:guideLst>
        <p:guide orient="horz" pos="2160"/>
        <p:guide pos="2880"/>
      </p:guideLst>
    </p:cSldViewPr>
  </p:slideViewPr>
  <p:notesTextViewPr>
    <p:cViewPr>
      <p:scale>
        <a:sx n="1" d="1"/>
        <a:sy n="1" d="1"/>
      </p:scale>
      <p:origin x="0" y="0"/>
    </p:cViewPr>
  </p:notesTextViewPr>
  <p:notesViewPr>
    <p:cSldViewPr>
      <p:cViewPr>
        <p:scale>
          <a:sx n="66" d="100"/>
          <a:sy n="66" d="100"/>
        </p:scale>
        <p:origin x="-1718" y="152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D6CE1C-6DC9-4128-8650-17CE32BDFD64}" type="datetimeFigureOut">
              <a:rPr lang="en-US" smtClean="0"/>
              <a:t>1/26/2016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CB15BD-13FD-4B2D-A917-19807041F3B9}" type="slidenum">
              <a:rPr lang="en-US" smtClean="0"/>
              <a:t>‹#›</a:t>
            </a:fld>
            <a:endParaRPr lang="en-US"/>
          </a:p>
        </p:txBody>
      </p:sp>
    </p:spTree>
    <p:extLst>
      <p:ext uri="{BB962C8B-B14F-4D97-AF65-F5344CB8AC3E}">
        <p14:creationId xmlns:p14="http://schemas.microsoft.com/office/powerpoint/2010/main" val="3410191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ferrelljenkins.wordpress.com/2013/06/02/more-about-ephraim/"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ervus.christusrex.org/www1/ofm/mad/index.html" TargetMode="External"/><Relationship Id="rId4" Type="http://schemas.openxmlformats.org/officeDocument/2006/relationships/hyperlink" Target="http://ferrelljenkins.wordpress.com/author/ferrelljenkins/"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exploringbiblelands.com/"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ervus.christusrex.org/www1/ofm/mad/legends/legends046.html"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ferrelljenkins.wordpress.com/2013/05/30/jesus-withdrew-to-ephraim/"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ferrelljenkins.wordpress.com/author/ferrelljenkins/"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none" strike="noStrike" kern="1200" dirty="0" smtClean="0">
                <a:solidFill>
                  <a:schemeClr val="tx1"/>
                </a:solidFill>
                <a:effectLst/>
                <a:latin typeface="+mn-lt"/>
                <a:ea typeface="+mn-ea"/>
                <a:cs typeface="+mn-cs"/>
                <a:hlinkClick r:id="rId3"/>
              </a:rPr>
              <a:t>More about Ephraim</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by </a:t>
            </a:r>
            <a:r>
              <a:rPr lang="en-US" sz="1200" u="sng" kern="1200" dirty="0" err="1" smtClean="0">
                <a:solidFill>
                  <a:schemeClr val="tx1"/>
                </a:solidFill>
                <a:effectLst/>
                <a:latin typeface="+mn-lt"/>
                <a:ea typeface="+mn-ea"/>
                <a:cs typeface="+mn-cs"/>
                <a:hlinkClick r:id="rId4"/>
              </a:rPr>
              <a:t>ferrelljenkins</a:t>
            </a:r>
            <a:r>
              <a:rPr lang="en-US" dirty="0" smtClean="0">
                <a:effectLst/>
              </a:rPr>
              <a:t> </a:t>
            </a:r>
            <a:endParaRPr lang="en-US" dirty="0" smtClean="0">
              <a:effectLst/>
            </a:endParaRPr>
          </a:p>
          <a:p>
            <a:pPr algn="just"/>
            <a:r>
              <a:rPr lang="en-US" sz="1200" kern="1200" dirty="0" smtClean="0">
                <a:solidFill>
                  <a:schemeClr val="tx1"/>
                </a:solidFill>
                <a:effectLst/>
                <a:latin typeface="+mn-lt"/>
                <a:ea typeface="+mn-ea"/>
                <a:cs typeface="+mn-cs"/>
              </a:rPr>
              <a:t>In </a:t>
            </a:r>
            <a:r>
              <a:rPr lang="en-US" sz="1200" kern="1200" dirty="0" smtClean="0">
                <a:solidFill>
                  <a:schemeClr val="tx1"/>
                </a:solidFill>
                <a:effectLst/>
                <a:latin typeface="+mn-lt"/>
                <a:ea typeface="+mn-ea"/>
                <a:cs typeface="+mn-cs"/>
              </a:rPr>
              <a:t>the previous post we pointed out that </a:t>
            </a:r>
            <a:r>
              <a:rPr lang="en-US" sz="1200" b="1" kern="1200" dirty="0" smtClean="0">
                <a:solidFill>
                  <a:schemeClr val="tx1"/>
                </a:solidFill>
                <a:effectLst/>
                <a:latin typeface="+mn-lt"/>
                <a:ea typeface="+mn-ea"/>
                <a:cs typeface="+mn-cs"/>
              </a:rPr>
              <a:t>Ephraim, </a:t>
            </a:r>
            <a:r>
              <a:rPr lang="en-US" sz="1200" kern="1200" dirty="0" smtClean="0">
                <a:solidFill>
                  <a:schemeClr val="tx1"/>
                </a:solidFill>
                <a:effectLst/>
                <a:latin typeface="+mn-lt"/>
                <a:ea typeface="+mn-ea"/>
                <a:cs typeface="+mn-cs"/>
              </a:rPr>
              <a:t>where Jesus went a short time before His death (John 11:54), is identified with </a:t>
            </a:r>
            <a:r>
              <a:rPr lang="en-US" sz="1200" b="1" kern="1200" dirty="0" err="1" smtClean="0">
                <a:solidFill>
                  <a:schemeClr val="tx1"/>
                </a:solidFill>
                <a:effectLst/>
                <a:latin typeface="+mn-lt"/>
                <a:ea typeface="+mn-ea"/>
                <a:cs typeface="+mn-cs"/>
              </a:rPr>
              <a:t>Taybeh</a:t>
            </a:r>
            <a:r>
              <a:rPr lang="en-US" sz="1200" kern="1200" dirty="0" smtClean="0">
                <a:solidFill>
                  <a:schemeClr val="tx1"/>
                </a:solidFill>
                <a:effectLst/>
                <a:latin typeface="+mn-lt"/>
                <a:ea typeface="+mn-ea"/>
                <a:cs typeface="+mn-cs"/>
              </a:rPr>
              <a:t> on the edge of the wilderness.</a:t>
            </a:r>
          </a:p>
          <a:p>
            <a:pPr algn="just"/>
            <a:r>
              <a:rPr lang="en-US" sz="1200" kern="1200" dirty="0" smtClean="0">
                <a:solidFill>
                  <a:schemeClr val="tx1"/>
                </a:solidFill>
                <a:effectLst/>
                <a:latin typeface="+mn-lt"/>
                <a:ea typeface="+mn-ea"/>
                <a:cs typeface="+mn-cs"/>
              </a:rPr>
              <a:t>Ephraim is included on the </a:t>
            </a:r>
            <a:r>
              <a:rPr lang="en-US" sz="1200" b="1" kern="1200" dirty="0" err="1" smtClean="0">
                <a:solidFill>
                  <a:schemeClr val="tx1"/>
                </a:solidFill>
                <a:effectLst/>
                <a:latin typeface="+mn-lt"/>
                <a:ea typeface="+mn-ea"/>
                <a:cs typeface="+mn-cs"/>
              </a:rPr>
              <a:t>Madaba</a:t>
            </a:r>
            <a:r>
              <a:rPr lang="en-US" sz="1200" b="1" kern="1200" dirty="0" smtClean="0">
                <a:solidFill>
                  <a:schemeClr val="tx1"/>
                </a:solidFill>
                <a:effectLst/>
                <a:latin typeface="+mn-lt"/>
                <a:ea typeface="+mn-ea"/>
                <a:cs typeface="+mn-cs"/>
              </a:rPr>
              <a:t> Map</a:t>
            </a:r>
            <a:r>
              <a:rPr lang="en-US" sz="1200" kern="1200" dirty="0" smtClean="0">
                <a:solidFill>
                  <a:schemeClr val="tx1"/>
                </a:solidFill>
                <a:effectLst/>
                <a:latin typeface="+mn-lt"/>
                <a:ea typeface="+mn-ea"/>
                <a:cs typeface="+mn-cs"/>
              </a:rPr>
              <a:t> dating to about 560-565 A.D. Below is a photo of a portion of the </a:t>
            </a:r>
            <a:r>
              <a:rPr lang="en-US" sz="1200" kern="1200" dirty="0" err="1" smtClean="0">
                <a:solidFill>
                  <a:schemeClr val="tx1"/>
                </a:solidFill>
                <a:effectLst/>
                <a:latin typeface="+mn-lt"/>
                <a:ea typeface="+mn-ea"/>
                <a:cs typeface="+mn-cs"/>
              </a:rPr>
              <a:t>Madaba</a:t>
            </a:r>
            <a:r>
              <a:rPr lang="en-US" sz="1200" kern="1200" dirty="0" smtClean="0">
                <a:solidFill>
                  <a:schemeClr val="tx1"/>
                </a:solidFill>
                <a:effectLst/>
                <a:latin typeface="+mn-lt"/>
                <a:ea typeface="+mn-ea"/>
                <a:cs typeface="+mn-cs"/>
              </a:rPr>
              <a:t> Map. The large town with palm trees around it represents Jericho. Below Jericho the land color changes to black. The entry closest to Jericho, but a little to the right, is Ephraim.</a:t>
            </a:r>
          </a:p>
          <a:p>
            <a:pPr algn="just"/>
            <a:r>
              <a:rPr lang="en-US" sz="1200" kern="1200" dirty="0" smtClean="0">
                <a:solidFill>
                  <a:schemeClr val="tx1"/>
                </a:solidFill>
                <a:effectLst/>
                <a:latin typeface="+mn-lt"/>
                <a:ea typeface="+mn-ea"/>
                <a:cs typeface="+mn-cs"/>
              </a:rPr>
              <a:t>According to the website dealing with </a:t>
            </a:r>
            <a:r>
              <a:rPr lang="en-US" sz="1200" i="1" u="sng" kern="1200" dirty="0" smtClean="0">
                <a:solidFill>
                  <a:schemeClr val="tx1"/>
                </a:solidFill>
                <a:effectLst/>
                <a:latin typeface="+mn-lt"/>
                <a:ea typeface="+mn-ea"/>
                <a:cs typeface="+mn-cs"/>
                <a:hlinkClick r:id="rId5" tooltip="The Madaba Map"/>
              </a:rPr>
              <a:t>The </a:t>
            </a:r>
            <a:r>
              <a:rPr lang="en-US" sz="1200" i="1" u="sng" kern="1200" dirty="0" err="1" smtClean="0">
                <a:solidFill>
                  <a:schemeClr val="tx1"/>
                </a:solidFill>
                <a:effectLst/>
                <a:latin typeface="+mn-lt"/>
                <a:ea typeface="+mn-ea"/>
                <a:cs typeface="+mn-cs"/>
                <a:hlinkClick r:id="rId5" tooltip="The Madaba Map"/>
              </a:rPr>
              <a:t>Madaba</a:t>
            </a:r>
            <a:r>
              <a:rPr lang="en-US" sz="1200" i="1" u="sng" kern="1200" dirty="0" smtClean="0">
                <a:solidFill>
                  <a:schemeClr val="tx1"/>
                </a:solidFill>
                <a:effectLst/>
                <a:latin typeface="+mn-lt"/>
                <a:ea typeface="+mn-ea"/>
                <a:cs typeface="+mn-cs"/>
                <a:hlinkClick r:id="rId5" tooltip="The Madaba Map"/>
              </a:rPr>
              <a:t> Map</a:t>
            </a:r>
            <a:r>
              <a:rPr lang="en-US" sz="1200" kern="1200" dirty="0" smtClean="0">
                <a:solidFill>
                  <a:schemeClr val="tx1"/>
                </a:solidFill>
                <a:effectLst/>
                <a:latin typeface="+mn-lt"/>
                <a:ea typeface="+mn-ea"/>
                <a:cs typeface="+mn-cs"/>
              </a:rPr>
              <a:t>, provided by the </a:t>
            </a:r>
            <a:r>
              <a:rPr lang="en-US" sz="1200" kern="1200" dirty="0" err="1" smtClean="0">
                <a:solidFill>
                  <a:schemeClr val="tx1"/>
                </a:solidFill>
                <a:effectLst/>
                <a:latin typeface="+mn-lt"/>
                <a:ea typeface="+mn-ea"/>
                <a:cs typeface="+mn-cs"/>
              </a:rPr>
              <a:t>Studium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Biblicum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Franciscanum</a:t>
            </a:r>
            <a:r>
              <a:rPr lang="en-US" sz="1200" kern="1200" dirty="0" smtClean="0">
                <a:solidFill>
                  <a:schemeClr val="tx1"/>
                </a:solidFill>
                <a:effectLst/>
                <a:latin typeface="+mn-lt"/>
                <a:ea typeface="+mn-ea"/>
                <a:cs typeface="+mn-cs"/>
              </a:rPr>
              <a:t> – Jerusalem, the two lines of white lettering read,</a:t>
            </a:r>
          </a:p>
          <a:p>
            <a:pPr algn="just"/>
            <a:r>
              <a:rPr lang="en-US" sz="1200" b="1" i="1" kern="1200" dirty="0" smtClean="0">
                <a:solidFill>
                  <a:schemeClr val="tx1"/>
                </a:solidFill>
                <a:effectLst/>
                <a:latin typeface="+mn-lt"/>
                <a:ea typeface="+mn-ea"/>
                <a:cs typeface="+mn-cs"/>
              </a:rPr>
              <a:t>Ephron also </a:t>
            </a:r>
            <a:r>
              <a:rPr lang="en-US" sz="1200" b="1" i="1" kern="1200" dirty="0" err="1" smtClean="0">
                <a:solidFill>
                  <a:schemeClr val="tx1"/>
                </a:solidFill>
                <a:effectLst/>
                <a:latin typeface="+mn-lt"/>
                <a:ea typeface="+mn-ea"/>
                <a:cs typeface="+mn-cs"/>
              </a:rPr>
              <a:t>Ephraia</a:t>
            </a:r>
            <a:r>
              <a:rPr lang="en-US" sz="1200" b="1" i="1" kern="1200" dirty="0" smtClean="0">
                <a:solidFill>
                  <a:schemeClr val="tx1"/>
                </a:solidFill>
                <a:effectLst/>
                <a:latin typeface="+mn-lt"/>
                <a:ea typeface="+mn-ea"/>
                <a:cs typeface="+mn-cs"/>
              </a:rPr>
              <a:t>, where went the Lord</a:t>
            </a:r>
            <a:endParaRPr lang="en-US" sz="1200" kern="1200" dirty="0" smtClean="0">
              <a:solidFill>
                <a:schemeClr val="tx1"/>
              </a:solidFill>
              <a:effectLst/>
              <a:latin typeface="+mn-lt"/>
              <a:ea typeface="+mn-ea"/>
              <a:cs typeface="+mn-cs"/>
            </a:endParaRPr>
          </a:p>
          <a:p>
            <a:pPr algn="just"/>
            <a:endParaRPr lang="en-US" dirty="0"/>
          </a:p>
        </p:txBody>
      </p:sp>
      <p:sp>
        <p:nvSpPr>
          <p:cNvPr id="4" name="Slide Number Placeholder 3"/>
          <p:cNvSpPr>
            <a:spLocks noGrp="1"/>
          </p:cNvSpPr>
          <p:nvPr>
            <p:ph type="sldNum" sz="quarter" idx="10"/>
          </p:nvPr>
        </p:nvSpPr>
        <p:spPr/>
        <p:txBody>
          <a:bodyPr/>
          <a:lstStyle/>
          <a:p>
            <a:fld id="{0ACB15BD-13FD-4B2D-A917-19807041F3B9}" type="slidenum">
              <a:rPr lang="en-US" smtClean="0"/>
              <a:t>1</a:t>
            </a:fld>
            <a:endParaRPr lang="en-US"/>
          </a:p>
        </p:txBody>
      </p:sp>
    </p:spTree>
    <p:extLst>
      <p:ext uri="{BB962C8B-B14F-4D97-AF65-F5344CB8AC3E}">
        <p14:creationId xmlns:p14="http://schemas.microsoft.com/office/powerpoint/2010/main" val="318076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kern="1200" dirty="0" smtClean="0">
                <a:solidFill>
                  <a:schemeClr val="tx1"/>
                </a:solidFill>
                <a:effectLst/>
                <a:latin typeface="+mn-lt"/>
                <a:ea typeface="+mn-ea"/>
                <a:cs typeface="+mn-cs"/>
              </a:rPr>
              <a:t>Here is a larger cropped portion of the map identifying Ephron. If your Byzantine Greek is up to date, you can make out all of the words.</a:t>
            </a:r>
          </a:p>
          <a:p>
            <a:pPr algn="just"/>
            <a:r>
              <a:rPr lang="en-US" sz="1200" kern="1200" dirty="0" smtClean="0">
                <a:solidFill>
                  <a:schemeClr val="tx1"/>
                </a:solidFill>
                <a:effectLst/>
                <a:latin typeface="+mn-lt"/>
                <a:ea typeface="+mn-ea"/>
                <a:cs typeface="+mn-cs"/>
              </a:rPr>
              <a:t>The inscription is located close to the wilderness, but is too far south. Other similar mistakes are made on the map. One such example would be the location of </a:t>
            </a:r>
            <a:r>
              <a:rPr lang="en-US" sz="1200" kern="1200" dirty="0" err="1" smtClean="0">
                <a:solidFill>
                  <a:schemeClr val="tx1"/>
                </a:solidFill>
                <a:effectLst/>
                <a:latin typeface="+mn-lt"/>
                <a:ea typeface="+mn-ea"/>
                <a:cs typeface="+mn-cs"/>
              </a:rPr>
              <a:t>Ebal</a:t>
            </a:r>
            <a:r>
              <a:rPr lang="en-US" sz="1200" kern="1200" dirty="0" smtClean="0">
                <a:solidFill>
                  <a:schemeClr val="tx1"/>
                </a:solidFill>
                <a:effectLst/>
                <a:latin typeface="+mn-lt"/>
                <a:ea typeface="+mn-ea"/>
                <a:cs typeface="+mn-cs"/>
              </a:rPr>
              <a:t> and Gerizim (See Victor R. Gold. "The Mosaic Map of </a:t>
            </a:r>
            <a:r>
              <a:rPr lang="en-US" sz="1200" kern="1200" dirty="0" err="1" smtClean="0">
                <a:solidFill>
                  <a:schemeClr val="tx1"/>
                </a:solidFill>
                <a:effectLst/>
                <a:latin typeface="+mn-lt"/>
                <a:ea typeface="+mn-ea"/>
                <a:cs typeface="+mn-cs"/>
              </a:rPr>
              <a:t>Madaba</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Biblical Archaeologist</a:t>
            </a:r>
            <a:r>
              <a:rPr lang="en-US" sz="1200" kern="1200" dirty="0" smtClean="0">
                <a:solidFill>
                  <a:schemeClr val="tx1"/>
                </a:solidFill>
                <a:effectLst/>
                <a:latin typeface="+mn-lt"/>
                <a:ea typeface="+mn-ea"/>
                <a:cs typeface="+mn-cs"/>
              </a:rPr>
              <a:t>, Sept. 1958: 50-71).</a:t>
            </a:r>
          </a:p>
          <a:p>
            <a:pPr algn="just"/>
            <a:r>
              <a:rPr lang="en-US" sz="1200" kern="1200" dirty="0" smtClean="0">
                <a:solidFill>
                  <a:schemeClr val="tx1"/>
                </a:solidFill>
                <a:effectLst/>
                <a:latin typeface="+mn-lt"/>
                <a:ea typeface="+mn-ea"/>
                <a:cs typeface="+mn-cs"/>
              </a:rPr>
              <a:t>Ruins of a Byzantine church remain at </a:t>
            </a:r>
            <a:r>
              <a:rPr lang="en-US" sz="1200" kern="1200" dirty="0" err="1" smtClean="0">
                <a:solidFill>
                  <a:schemeClr val="tx1"/>
                </a:solidFill>
                <a:effectLst/>
                <a:latin typeface="+mn-lt"/>
                <a:ea typeface="+mn-ea"/>
                <a:cs typeface="+mn-cs"/>
              </a:rPr>
              <a:t>Taybeh</a:t>
            </a:r>
            <a:r>
              <a:rPr lang="en-US" sz="1200" kern="1200" dirty="0" smtClean="0">
                <a:solidFill>
                  <a:schemeClr val="tx1"/>
                </a:solidFill>
                <a:effectLst/>
                <a:latin typeface="+mn-lt"/>
                <a:ea typeface="+mn-ea"/>
                <a:cs typeface="+mn-cs"/>
              </a:rPr>
              <a:t>. There are also Crusader ruins. The </a:t>
            </a:r>
            <a:r>
              <a:rPr lang="en-US" sz="1200" kern="1200" dirty="0" err="1" smtClean="0">
                <a:solidFill>
                  <a:schemeClr val="tx1"/>
                </a:solidFill>
                <a:effectLst/>
                <a:latin typeface="+mn-lt"/>
                <a:ea typeface="+mn-ea"/>
                <a:cs typeface="+mn-cs"/>
              </a:rPr>
              <a:t>Madaba</a:t>
            </a:r>
            <a:r>
              <a:rPr lang="en-US" sz="1200" kern="1200" dirty="0" smtClean="0">
                <a:solidFill>
                  <a:schemeClr val="tx1"/>
                </a:solidFill>
                <a:effectLst/>
                <a:latin typeface="+mn-lt"/>
                <a:ea typeface="+mn-ea"/>
                <a:cs typeface="+mn-cs"/>
              </a:rPr>
              <a:t> Map from Jordan reflects the traditions of the 6th century A.D. Add this to the biblical evidence we mentioned equating Ephron, </a:t>
            </a:r>
            <a:r>
              <a:rPr lang="en-US" sz="1200" kern="1200" dirty="0" err="1" smtClean="0">
                <a:solidFill>
                  <a:schemeClr val="tx1"/>
                </a:solidFill>
                <a:effectLst/>
                <a:latin typeface="+mn-lt"/>
                <a:ea typeface="+mn-ea"/>
                <a:cs typeface="+mn-cs"/>
              </a:rPr>
              <a:t>Ophrah</a:t>
            </a:r>
            <a:r>
              <a:rPr lang="en-US" sz="1200" kern="1200" dirty="0" smtClean="0">
                <a:solidFill>
                  <a:schemeClr val="tx1"/>
                </a:solidFill>
                <a:effectLst/>
                <a:latin typeface="+mn-lt"/>
                <a:ea typeface="+mn-ea"/>
                <a:cs typeface="+mn-cs"/>
              </a:rPr>
              <a:t>, and Ephraim, and we have strong evidence that </a:t>
            </a:r>
            <a:r>
              <a:rPr lang="en-US" sz="1200" kern="1200" dirty="0" err="1" smtClean="0">
                <a:solidFill>
                  <a:schemeClr val="tx1"/>
                </a:solidFill>
                <a:effectLst/>
                <a:latin typeface="+mn-lt"/>
                <a:ea typeface="+mn-ea"/>
                <a:cs typeface="+mn-cs"/>
              </a:rPr>
              <a:t>Taybeh</a:t>
            </a:r>
            <a:r>
              <a:rPr lang="en-US" sz="1200" kern="1200" dirty="0" smtClean="0">
                <a:solidFill>
                  <a:schemeClr val="tx1"/>
                </a:solidFill>
                <a:effectLst/>
                <a:latin typeface="+mn-lt"/>
                <a:ea typeface="+mn-ea"/>
                <a:cs typeface="+mn-cs"/>
              </a:rPr>
              <a:t> marks the site of Ephraim.</a:t>
            </a:r>
          </a:p>
          <a:p>
            <a:pPr algn="just"/>
            <a:r>
              <a:rPr lang="en-US" sz="1200" u="sng" kern="1200" dirty="0" smtClean="0">
                <a:solidFill>
                  <a:schemeClr val="tx1"/>
                </a:solidFill>
                <a:effectLst/>
                <a:latin typeface="+mn-lt"/>
                <a:ea typeface="+mn-ea"/>
                <a:cs typeface="+mn-cs"/>
                <a:hlinkClick r:id="rId3" tooltip="Exploring Bible Lands"/>
              </a:rPr>
              <a:t>Barry </a:t>
            </a:r>
            <a:r>
              <a:rPr lang="en-US" sz="1200" u="sng" kern="1200" dirty="0" err="1" smtClean="0">
                <a:solidFill>
                  <a:schemeClr val="tx1"/>
                </a:solidFill>
                <a:effectLst/>
                <a:latin typeface="+mn-lt"/>
                <a:ea typeface="+mn-ea"/>
                <a:cs typeface="+mn-cs"/>
                <a:hlinkClick r:id="rId3" tooltip="Exploring Bible Lands"/>
              </a:rPr>
              <a:t>Britnell</a:t>
            </a:r>
            <a:r>
              <a:rPr lang="en-US" sz="1200" kern="1200" dirty="0" smtClean="0">
                <a:solidFill>
                  <a:schemeClr val="tx1"/>
                </a:solidFill>
                <a:effectLst/>
                <a:latin typeface="+mn-lt"/>
                <a:ea typeface="+mn-ea"/>
                <a:cs typeface="+mn-cs"/>
              </a:rPr>
              <a:t> pointed out that Google Maps spell the name of </a:t>
            </a:r>
            <a:r>
              <a:rPr lang="en-US" sz="1200" kern="1200" dirty="0" err="1" smtClean="0">
                <a:solidFill>
                  <a:schemeClr val="tx1"/>
                </a:solidFill>
                <a:effectLst/>
                <a:latin typeface="+mn-lt"/>
                <a:ea typeface="+mn-ea"/>
                <a:cs typeface="+mn-cs"/>
              </a:rPr>
              <a:t>Taybeh</a:t>
            </a:r>
            <a:r>
              <a:rPr lang="en-US" sz="1200" kern="1200" dirty="0" smtClean="0">
                <a:solidFill>
                  <a:schemeClr val="tx1"/>
                </a:solidFill>
                <a:effectLst/>
                <a:latin typeface="+mn-lt"/>
                <a:ea typeface="+mn-ea"/>
                <a:cs typeface="+mn-cs"/>
              </a:rPr>
              <a:t> as </a:t>
            </a:r>
            <a:r>
              <a:rPr lang="en-US" sz="1200" kern="1200" dirty="0" err="1" smtClean="0">
                <a:solidFill>
                  <a:schemeClr val="tx1"/>
                </a:solidFill>
                <a:effectLst/>
                <a:latin typeface="+mn-lt"/>
                <a:ea typeface="+mn-ea"/>
                <a:cs typeface="+mn-cs"/>
              </a:rPr>
              <a:t>Taibe</a:t>
            </a:r>
            <a:r>
              <a:rPr lang="en-US" sz="1200" kern="1200" dirty="0" smtClean="0">
                <a:solidFill>
                  <a:schemeClr val="tx1"/>
                </a:solidFill>
                <a:effectLst/>
                <a:latin typeface="+mn-lt"/>
                <a:ea typeface="+mn-ea"/>
                <a:cs typeface="+mn-cs"/>
              </a:rPr>
              <a:t>.</a:t>
            </a:r>
          </a:p>
          <a:p>
            <a:pPr algn="just"/>
            <a:r>
              <a:rPr lang="en-US" sz="1200" kern="1200" dirty="0" smtClean="0">
                <a:solidFill>
                  <a:schemeClr val="tx1"/>
                </a:solidFill>
                <a:effectLst/>
                <a:latin typeface="+mn-lt"/>
                <a:ea typeface="+mn-ea"/>
                <a:cs typeface="+mn-cs"/>
              </a:rPr>
              <a:t>You may read more about the </a:t>
            </a:r>
            <a:r>
              <a:rPr lang="en-US" sz="1200" kern="1200" dirty="0" err="1" smtClean="0">
                <a:solidFill>
                  <a:schemeClr val="tx1"/>
                </a:solidFill>
                <a:effectLst/>
                <a:latin typeface="+mn-lt"/>
                <a:ea typeface="+mn-ea"/>
                <a:cs typeface="+mn-cs"/>
              </a:rPr>
              <a:t>Madaba</a:t>
            </a:r>
            <a:r>
              <a:rPr lang="en-US" sz="1200" kern="1200" dirty="0" smtClean="0">
                <a:solidFill>
                  <a:schemeClr val="tx1"/>
                </a:solidFill>
                <a:effectLst/>
                <a:latin typeface="+mn-lt"/>
                <a:ea typeface="+mn-ea"/>
                <a:cs typeface="+mn-cs"/>
              </a:rPr>
              <a:t> Map section on Ephron </a:t>
            </a:r>
            <a:r>
              <a:rPr lang="en-US" sz="1200" u="sng" kern="1200" dirty="0" smtClean="0">
                <a:solidFill>
                  <a:schemeClr val="tx1"/>
                </a:solidFill>
                <a:effectLst/>
                <a:latin typeface="+mn-lt"/>
                <a:ea typeface="+mn-ea"/>
                <a:cs typeface="+mn-cs"/>
                <a:hlinkClick r:id="rId4" tooltip="Madaba Map - Ephron also Ephraia, where went the Lord"/>
              </a:rPr>
              <a:t>here</a:t>
            </a:r>
            <a:r>
              <a:rPr lang="en-US" sz="1200" kern="1200" dirty="0" smtClean="0">
                <a:solidFill>
                  <a:schemeClr val="tx1"/>
                </a:solidFill>
                <a:effectLst/>
                <a:latin typeface="+mn-lt"/>
                <a:ea typeface="+mn-ea"/>
                <a:cs typeface="+mn-cs"/>
              </a:rPr>
              <a:t>. Click on </a:t>
            </a:r>
            <a:r>
              <a:rPr lang="en-US" sz="1200" i="1" kern="1200" dirty="0" smtClean="0">
                <a:solidFill>
                  <a:schemeClr val="tx1"/>
                </a:solidFill>
                <a:effectLst/>
                <a:latin typeface="+mn-lt"/>
                <a:ea typeface="+mn-ea"/>
                <a:cs typeface="+mn-cs"/>
              </a:rPr>
              <a:t>Ancient Sources</a:t>
            </a:r>
            <a:r>
              <a:rPr lang="en-US" sz="1200" kern="1200" dirty="0" smtClean="0">
                <a:solidFill>
                  <a:schemeClr val="tx1"/>
                </a:solidFill>
                <a:effectLst/>
                <a:latin typeface="+mn-lt"/>
                <a:ea typeface="+mn-ea"/>
                <a:cs typeface="+mn-cs"/>
              </a:rPr>
              <a:t> for quotations from Eusebius and Josephus. Also check the </a:t>
            </a:r>
            <a:r>
              <a:rPr lang="en-US" sz="1200" i="1" kern="1200" dirty="0" smtClean="0">
                <a:solidFill>
                  <a:schemeClr val="tx1"/>
                </a:solidFill>
                <a:effectLst/>
                <a:latin typeface="+mn-lt"/>
                <a:ea typeface="+mn-ea"/>
                <a:cs typeface="+mn-cs"/>
              </a:rPr>
              <a:t>Discussion</a:t>
            </a:r>
            <a:r>
              <a:rPr lang="en-US" sz="1200" kern="1200" dirty="0" smtClean="0">
                <a:solidFill>
                  <a:schemeClr val="tx1"/>
                </a:solidFill>
                <a:effectLst/>
                <a:latin typeface="+mn-lt"/>
                <a:ea typeface="+mn-ea"/>
                <a:cs typeface="+mn-cs"/>
              </a:rPr>
              <a:t> section for more explanation.</a:t>
            </a:r>
          </a:p>
          <a:p>
            <a:pPr algn="just"/>
            <a:r>
              <a:rPr lang="en-US" sz="1200" kern="1200" dirty="0" smtClean="0">
                <a:solidFill>
                  <a:schemeClr val="tx1"/>
                </a:solidFill>
                <a:effectLst/>
                <a:latin typeface="+mn-lt"/>
                <a:ea typeface="+mn-ea"/>
                <a:cs typeface="+mn-cs"/>
              </a:rPr>
              <a:t>William F. Albright suggested, as early as 1924, that Ephraim was to be identified with </a:t>
            </a:r>
            <a:r>
              <a:rPr lang="en-US" sz="1200" b="1" kern="1200" dirty="0" smtClean="0">
                <a:solidFill>
                  <a:schemeClr val="tx1"/>
                </a:solidFill>
                <a:effectLst/>
                <a:latin typeface="+mn-lt"/>
                <a:ea typeface="+mn-ea"/>
                <a:cs typeface="+mn-cs"/>
              </a:rPr>
              <a:t>En </a:t>
            </a:r>
            <a:r>
              <a:rPr lang="en-US" sz="1200" b="1" kern="1200" dirty="0" err="1" smtClean="0">
                <a:solidFill>
                  <a:schemeClr val="tx1"/>
                </a:solidFill>
                <a:effectLst/>
                <a:latin typeface="+mn-lt"/>
                <a:ea typeface="+mn-ea"/>
                <a:cs typeface="+mn-cs"/>
              </a:rPr>
              <a:t>Samye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Samiyeh</a:t>
            </a:r>
            <a:r>
              <a:rPr lang="en-US" sz="1200" kern="1200" dirty="0" smtClean="0">
                <a:solidFill>
                  <a:schemeClr val="tx1"/>
                </a:solidFill>
                <a:effectLst/>
                <a:latin typeface="+mn-lt"/>
                <a:ea typeface="+mn-ea"/>
                <a:cs typeface="+mn-cs"/>
              </a:rPr>
              <a:t>), a few miles northeast of </a:t>
            </a:r>
            <a:r>
              <a:rPr lang="en-US" sz="1200" kern="1200" dirty="0" err="1" smtClean="0">
                <a:solidFill>
                  <a:schemeClr val="tx1"/>
                </a:solidFill>
                <a:effectLst/>
                <a:latin typeface="+mn-lt"/>
                <a:ea typeface="+mn-ea"/>
                <a:cs typeface="+mn-cs"/>
              </a:rPr>
              <a:t>Taybeh</a:t>
            </a:r>
            <a:r>
              <a:rPr lang="en-US" sz="1200" kern="1200" dirty="0" smtClean="0">
                <a:solidFill>
                  <a:schemeClr val="tx1"/>
                </a:solidFill>
                <a:effectLst/>
                <a:latin typeface="+mn-lt"/>
                <a:ea typeface="+mn-ea"/>
                <a:cs typeface="+mn-cs"/>
              </a:rPr>
              <a:t>. Well, that gives me another place to visit in the future.</a:t>
            </a:r>
          </a:p>
          <a:p>
            <a:pPr algn="just"/>
            <a:endParaRPr lang="en-US" dirty="0"/>
          </a:p>
        </p:txBody>
      </p:sp>
      <p:sp>
        <p:nvSpPr>
          <p:cNvPr id="4" name="Slide Number Placeholder 3"/>
          <p:cNvSpPr>
            <a:spLocks noGrp="1"/>
          </p:cNvSpPr>
          <p:nvPr>
            <p:ph type="sldNum" sz="quarter" idx="10"/>
          </p:nvPr>
        </p:nvSpPr>
        <p:spPr/>
        <p:txBody>
          <a:bodyPr/>
          <a:lstStyle/>
          <a:p>
            <a:fld id="{0ACB15BD-13FD-4B2D-A917-19807041F3B9}" type="slidenum">
              <a:rPr lang="en-US" smtClean="0"/>
              <a:t>2</a:t>
            </a:fld>
            <a:endParaRPr lang="en-US"/>
          </a:p>
        </p:txBody>
      </p:sp>
    </p:spTree>
    <p:extLst>
      <p:ext uri="{BB962C8B-B14F-4D97-AF65-F5344CB8AC3E}">
        <p14:creationId xmlns:p14="http://schemas.microsoft.com/office/powerpoint/2010/main" val="318076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none" strike="noStrike" kern="1200" dirty="0" smtClean="0">
                <a:solidFill>
                  <a:schemeClr val="tx1"/>
                </a:solidFill>
                <a:effectLst/>
                <a:latin typeface="+mn-lt"/>
                <a:ea typeface="+mn-ea"/>
                <a:cs typeface="+mn-cs"/>
                <a:hlinkClick r:id="rId3"/>
              </a:rPr>
              <a:t>Jesus withdrew to Ephraim</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by </a:t>
            </a:r>
            <a:r>
              <a:rPr lang="en-US" sz="1200" u="sng" kern="1200" dirty="0" err="1" smtClean="0">
                <a:solidFill>
                  <a:schemeClr val="tx1"/>
                </a:solidFill>
                <a:effectLst/>
                <a:latin typeface="+mn-lt"/>
                <a:ea typeface="+mn-ea"/>
                <a:cs typeface="+mn-cs"/>
                <a:hlinkClick r:id="rId4"/>
              </a:rPr>
              <a:t>ferrelljenkins</a:t>
            </a:r>
            <a:r>
              <a:rPr lang="en-US" dirty="0" smtClean="0">
                <a:effectLst/>
              </a:rPr>
              <a:t> </a:t>
            </a:r>
            <a:endParaRPr lang="en-US" dirty="0" smtClean="0">
              <a:effectLst/>
            </a:endParaRPr>
          </a:p>
          <a:p>
            <a:pPr algn="just"/>
            <a:r>
              <a:rPr lang="en-US" sz="1200" kern="1200" dirty="0" smtClean="0">
                <a:solidFill>
                  <a:schemeClr val="tx1"/>
                </a:solidFill>
                <a:effectLst/>
                <a:latin typeface="+mn-lt"/>
                <a:ea typeface="+mn-ea"/>
                <a:cs typeface="+mn-cs"/>
              </a:rPr>
              <a:t>The </a:t>
            </a:r>
            <a:r>
              <a:rPr lang="en-US" sz="1200" kern="1200" dirty="0" smtClean="0">
                <a:solidFill>
                  <a:schemeClr val="tx1"/>
                </a:solidFill>
                <a:effectLst/>
                <a:latin typeface="+mn-lt"/>
                <a:ea typeface="+mn-ea"/>
                <a:cs typeface="+mn-cs"/>
              </a:rPr>
              <a:t>raising of Lazarus of Bethany brought much attention to Jesus and His ministry (John 11). According to John's account, beginning in verse 45, many who saw the sign believed on Him. This caused the chief priests and Pharisees to convene a council. They were concerned about what the Romans might do if Jesus continued His work. Caiaphas, the high priest that year, told the council that it would be better for one man to die than for the whole nation to perish. In fact, John says this was a prophecy that Jesus was going to die for the nation. The text says,</a:t>
            </a:r>
          </a:p>
          <a:p>
            <a:pPr algn="just"/>
            <a:r>
              <a:rPr lang="en-US" sz="1200" kern="1200" dirty="0" smtClean="0">
                <a:solidFill>
                  <a:schemeClr val="tx1"/>
                </a:solidFill>
                <a:effectLst/>
                <a:latin typeface="+mn-lt"/>
                <a:ea typeface="+mn-ea"/>
                <a:cs typeface="+mn-cs"/>
              </a:rPr>
              <a:t>So from that day on they made plans to put him to death. (John 11:53 ESV)</a:t>
            </a:r>
          </a:p>
          <a:p>
            <a:pPr algn="just"/>
            <a:r>
              <a:rPr lang="en-US" sz="1200" kern="1200" dirty="0" smtClean="0">
                <a:solidFill>
                  <a:schemeClr val="tx1"/>
                </a:solidFill>
                <a:effectLst/>
                <a:latin typeface="+mn-lt"/>
                <a:ea typeface="+mn-ea"/>
                <a:cs typeface="+mn-cs"/>
              </a:rPr>
              <a:t>Jesus had other plans. Jesus carefully orchestrated His death. From the beginning of His ministry He spoke of His </a:t>
            </a:r>
            <a:r>
              <a:rPr lang="en-US" sz="1200" i="1" kern="1200" dirty="0" smtClean="0">
                <a:solidFill>
                  <a:schemeClr val="tx1"/>
                </a:solidFill>
                <a:effectLst/>
                <a:latin typeface="+mn-lt"/>
                <a:ea typeface="+mn-ea"/>
                <a:cs typeface="+mn-cs"/>
              </a:rPr>
              <a:t>hour</a:t>
            </a:r>
            <a:r>
              <a:rPr lang="en-US" sz="1200" kern="1200" dirty="0" smtClean="0">
                <a:solidFill>
                  <a:schemeClr val="tx1"/>
                </a:solidFill>
                <a:effectLst/>
                <a:latin typeface="+mn-lt"/>
                <a:ea typeface="+mn-ea"/>
                <a:cs typeface="+mn-cs"/>
              </a:rPr>
              <a:t>. After the raising of Lazarus he withdrew to a place northwest of Jerusalem on the edge of the wilderness at </a:t>
            </a:r>
            <a:r>
              <a:rPr lang="en-US" sz="1200" b="1" kern="1200" dirty="0" smtClean="0">
                <a:solidFill>
                  <a:schemeClr val="tx1"/>
                </a:solidFill>
                <a:effectLst/>
                <a:latin typeface="+mn-lt"/>
                <a:ea typeface="+mn-ea"/>
                <a:cs typeface="+mn-cs"/>
              </a:rPr>
              <a:t>Ephraim</a:t>
            </a:r>
            <a:r>
              <a:rPr lang="en-US" sz="1200" kern="1200" dirty="0" smtClean="0">
                <a:solidFill>
                  <a:schemeClr val="tx1"/>
                </a:solidFill>
                <a:effectLst/>
                <a:latin typeface="+mn-lt"/>
                <a:ea typeface="+mn-ea"/>
                <a:cs typeface="+mn-cs"/>
              </a:rPr>
              <a:t>.</a:t>
            </a:r>
          </a:p>
          <a:p>
            <a:pPr algn="just"/>
            <a:r>
              <a:rPr lang="en-US" sz="1200" kern="1200" dirty="0" smtClean="0">
                <a:solidFill>
                  <a:schemeClr val="tx1"/>
                </a:solidFill>
                <a:effectLst/>
                <a:latin typeface="+mn-lt"/>
                <a:ea typeface="+mn-ea"/>
                <a:cs typeface="+mn-cs"/>
              </a:rPr>
              <a:t>Jesus therefore no longer walked openly among the Jews, but went from there to the region near the wilderness, to a town called Ephraim, and there he stayed with the disciples. (John 11:54 ESV)</a:t>
            </a:r>
          </a:p>
          <a:p>
            <a:pPr algn="just"/>
            <a:r>
              <a:rPr lang="en-US" sz="1200" kern="1200" dirty="0" smtClean="0">
                <a:solidFill>
                  <a:schemeClr val="tx1"/>
                </a:solidFill>
                <a:effectLst/>
                <a:latin typeface="+mn-lt"/>
                <a:ea typeface="+mn-ea"/>
                <a:cs typeface="+mn-cs"/>
              </a:rPr>
              <a:t>Jesus would offer Himself as the sacrificial lamb at the time of the Passover. This took intricate planning.</a:t>
            </a:r>
          </a:p>
          <a:p>
            <a:endParaRPr lang="en-US" dirty="0"/>
          </a:p>
        </p:txBody>
      </p:sp>
      <p:sp>
        <p:nvSpPr>
          <p:cNvPr id="4" name="Slide Number Placeholder 3"/>
          <p:cNvSpPr>
            <a:spLocks noGrp="1"/>
          </p:cNvSpPr>
          <p:nvPr>
            <p:ph type="sldNum" sz="quarter" idx="10"/>
          </p:nvPr>
        </p:nvSpPr>
        <p:spPr/>
        <p:txBody>
          <a:bodyPr/>
          <a:lstStyle/>
          <a:p>
            <a:fld id="{0ACB15BD-13FD-4B2D-A917-19807041F3B9}" type="slidenum">
              <a:rPr lang="en-US" smtClean="0"/>
              <a:t>3</a:t>
            </a:fld>
            <a:endParaRPr lang="en-US"/>
          </a:p>
        </p:txBody>
      </p:sp>
    </p:spTree>
    <p:extLst>
      <p:ext uri="{BB962C8B-B14F-4D97-AF65-F5344CB8AC3E}">
        <p14:creationId xmlns:p14="http://schemas.microsoft.com/office/powerpoint/2010/main" val="318076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1" kern="1200" dirty="0" smtClean="0">
                <a:solidFill>
                  <a:schemeClr val="tx1"/>
                </a:solidFill>
                <a:effectLst/>
                <a:latin typeface="+mn-lt"/>
                <a:ea typeface="+mn-ea"/>
                <a:cs typeface="+mn-cs"/>
              </a:rPr>
              <a:t>Where is this place called Ephraim?</a:t>
            </a:r>
            <a:endParaRPr lang="en-US" b="1" dirty="0" smtClean="0">
              <a:effectLst/>
            </a:endParaRPr>
          </a:p>
          <a:p>
            <a:pPr algn="just"/>
            <a:r>
              <a:rPr lang="en-US" sz="1200" kern="1200" dirty="0" smtClean="0">
                <a:solidFill>
                  <a:schemeClr val="tx1"/>
                </a:solidFill>
                <a:effectLst/>
                <a:latin typeface="+mn-lt"/>
                <a:ea typeface="+mn-ea"/>
                <a:cs typeface="+mn-cs"/>
              </a:rPr>
              <a:t>The identity of this place is complicated, partly because of the obscurity of the place and because of the change of names in the various languages that have prevailed in the territory over the centuries. Let's try to work through some of the details.</a:t>
            </a:r>
          </a:p>
          <a:p>
            <a:pPr algn="just"/>
            <a:r>
              <a:rPr lang="en-US" sz="1200" b="1" kern="1200" dirty="0" smtClean="0">
                <a:solidFill>
                  <a:schemeClr val="tx1"/>
                </a:solidFill>
                <a:effectLst/>
                <a:latin typeface="+mn-lt"/>
                <a:ea typeface="+mn-ea"/>
                <a:cs typeface="+mn-cs"/>
              </a:rPr>
              <a:t>Baal-</a:t>
            </a:r>
            <a:r>
              <a:rPr lang="en-US" sz="1200" b="1" kern="1200" dirty="0" err="1" smtClean="0">
                <a:solidFill>
                  <a:schemeClr val="tx1"/>
                </a:solidFill>
                <a:effectLst/>
                <a:latin typeface="+mn-lt"/>
                <a:ea typeface="+mn-ea"/>
                <a:cs typeface="+mn-cs"/>
              </a:rPr>
              <a:t>hazor</a:t>
            </a:r>
            <a:r>
              <a:rPr lang="en-US" sz="1200" kern="1200" dirty="0" smtClean="0">
                <a:solidFill>
                  <a:schemeClr val="tx1"/>
                </a:solidFill>
                <a:effectLst/>
                <a:latin typeface="+mn-lt"/>
                <a:ea typeface="+mn-ea"/>
                <a:cs typeface="+mn-cs"/>
              </a:rPr>
              <a:t>, where Absalom had sheep shearers, is said to be near </a:t>
            </a:r>
            <a:r>
              <a:rPr lang="en-US" sz="1200" b="1" kern="1200" dirty="0" smtClean="0">
                <a:solidFill>
                  <a:schemeClr val="tx1"/>
                </a:solidFill>
                <a:effectLst/>
                <a:latin typeface="+mn-lt"/>
                <a:ea typeface="+mn-ea"/>
                <a:cs typeface="+mn-cs"/>
              </a:rPr>
              <a:t>Ephraim</a:t>
            </a:r>
            <a:r>
              <a:rPr lang="en-US" sz="1200" kern="1200" dirty="0" smtClean="0">
                <a:solidFill>
                  <a:schemeClr val="tx1"/>
                </a:solidFill>
                <a:effectLst/>
                <a:latin typeface="+mn-lt"/>
                <a:ea typeface="+mn-ea"/>
                <a:cs typeface="+mn-cs"/>
              </a:rPr>
              <a:t> (2 Samuel 13:23).</a:t>
            </a:r>
          </a:p>
          <a:p>
            <a:pPr algn="just"/>
            <a:r>
              <a:rPr lang="en-US" sz="1200" kern="1200" dirty="0" smtClean="0">
                <a:solidFill>
                  <a:schemeClr val="tx1"/>
                </a:solidFill>
                <a:effectLst/>
                <a:latin typeface="+mn-lt"/>
                <a:ea typeface="+mn-ea"/>
                <a:cs typeface="+mn-cs"/>
              </a:rPr>
              <a:t>The </a:t>
            </a:r>
            <a:r>
              <a:rPr lang="en-US" sz="1200" b="1" kern="1200" dirty="0" smtClean="0">
                <a:solidFill>
                  <a:schemeClr val="tx1"/>
                </a:solidFill>
                <a:effectLst/>
                <a:latin typeface="+mn-lt"/>
                <a:ea typeface="+mn-ea"/>
                <a:cs typeface="+mn-cs"/>
              </a:rPr>
              <a:t>Ephron</a:t>
            </a:r>
            <a:r>
              <a:rPr lang="en-US" sz="1200" kern="1200" dirty="0" smtClean="0">
                <a:solidFill>
                  <a:schemeClr val="tx1"/>
                </a:solidFill>
                <a:effectLst/>
                <a:latin typeface="+mn-lt"/>
                <a:ea typeface="+mn-ea"/>
                <a:cs typeface="+mn-cs"/>
              </a:rPr>
              <a:t> of 2 Chronicles 13:19 is often identified with </a:t>
            </a:r>
            <a:r>
              <a:rPr lang="en-US" sz="1200" b="1" kern="1200" dirty="0" smtClean="0">
                <a:solidFill>
                  <a:schemeClr val="tx1"/>
                </a:solidFill>
                <a:effectLst/>
                <a:latin typeface="+mn-lt"/>
                <a:ea typeface="+mn-ea"/>
                <a:cs typeface="+mn-cs"/>
              </a:rPr>
              <a:t>Ephraim</a:t>
            </a:r>
            <a:r>
              <a:rPr lang="en-US" sz="1200" kern="1200" dirty="0" smtClean="0">
                <a:solidFill>
                  <a:schemeClr val="tx1"/>
                </a:solidFill>
                <a:effectLst/>
                <a:latin typeface="+mn-lt"/>
                <a:ea typeface="+mn-ea"/>
                <a:cs typeface="+mn-cs"/>
              </a:rPr>
              <a:t> and the </a:t>
            </a:r>
            <a:r>
              <a:rPr lang="en-US" sz="1200" b="1" kern="1200" dirty="0" err="1" smtClean="0">
                <a:solidFill>
                  <a:schemeClr val="tx1"/>
                </a:solidFill>
                <a:effectLst/>
                <a:latin typeface="+mn-lt"/>
                <a:ea typeface="+mn-ea"/>
                <a:cs typeface="+mn-cs"/>
              </a:rPr>
              <a:t>Ophrah</a:t>
            </a:r>
            <a:r>
              <a:rPr lang="en-US" sz="1200" kern="1200" dirty="0" smtClean="0">
                <a:solidFill>
                  <a:schemeClr val="tx1"/>
                </a:solidFill>
                <a:effectLst/>
                <a:latin typeface="+mn-lt"/>
                <a:ea typeface="+mn-ea"/>
                <a:cs typeface="+mn-cs"/>
              </a:rPr>
              <a:t> of Joshua 18:23. </a:t>
            </a:r>
            <a:r>
              <a:rPr lang="en-US" sz="1200" kern="1200" dirty="0" err="1" smtClean="0">
                <a:solidFill>
                  <a:schemeClr val="tx1"/>
                </a:solidFill>
                <a:effectLst/>
                <a:latin typeface="+mn-lt"/>
                <a:ea typeface="+mn-ea"/>
                <a:cs typeface="+mn-cs"/>
              </a:rPr>
              <a:t>Ophrah</a:t>
            </a:r>
            <a:r>
              <a:rPr lang="en-US" sz="1200" kern="1200" dirty="0" smtClean="0">
                <a:solidFill>
                  <a:schemeClr val="tx1"/>
                </a:solidFill>
                <a:effectLst/>
                <a:latin typeface="+mn-lt"/>
                <a:ea typeface="+mn-ea"/>
                <a:cs typeface="+mn-cs"/>
              </a:rPr>
              <a:t> was in the tribal territory of Benjamin and near Bethel. </a:t>
            </a:r>
            <a:r>
              <a:rPr lang="en-US" sz="1200" kern="1200" dirty="0" err="1" smtClean="0">
                <a:solidFill>
                  <a:schemeClr val="tx1"/>
                </a:solidFill>
                <a:effectLst/>
                <a:latin typeface="+mn-lt"/>
                <a:ea typeface="+mn-ea"/>
                <a:cs typeface="+mn-cs"/>
              </a:rPr>
              <a:t>Ophrah</a:t>
            </a:r>
            <a:r>
              <a:rPr lang="en-US" sz="1200" kern="1200" dirty="0" smtClean="0">
                <a:solidFill>
                  <a:schemeClr val="tx1"/>
                </a:solidFill>
                <a:effectLst/>
                <a:latin typeface="+mn-lt"/>
                <a:ea typeface="+mn-ea"/>
                <a:cs typeface="+mn-cs"/>
              </a:rPr>
              <a:t>, which we are equating with </a:t>
            </a:r>
            <a:r>
              <a:rPr lang="en-US" sz="1200" b="1" kern="1200" dirty="0" err="1" smtClean="0">
                <a:solidFill>
                  <a:schemeClr val="tx1"/>
                </a:solidFill>
                <a:effectLst/>
                <a:latin typeface="+mn-lt"/>
                <a:ea typeface="+mn-ea"/>
                <a:cs typeface="+mn-cs"/>
              </a:rPr>
              <a:t>Taybeh</a:t>
            </a:r>
            <a:r>
              <a:rPr lang="en-US" sz="1200" kern="1200" dirty="0" smtClean="0">
                <a:solidFill>
                  <a:schemeClr val="tx1"/>
                </a:solidFill>
                <a:effectLst/>
                <a:latin typeface="+mn-lt"/>
                <a:ea typeface="+mn-ea"/>
                <a:cs typeface="+mn-cs"/>
              </a:rPr>
              <a:t> (tie-BAY), is only 4 miles north-east of Bethel and about 15 miles from Jerusalem.</a:t>
            </a:r>
          </a:p>
          <a:p>
            <a:pPr algn="just"/>
            <a:r>
              <a:rPr lang="en-US" sz="1200" kern="1200" dirty="0" smtClean="0">
                <a:solidFill>
                  <a:schemeClr val="tx1"/>
                </a:solidFill>
                <a:effectLst/>
                <a:latin typeface="+mn-lt"/>
                <a:ea typeface="+mn-ea"/>
                <a:cs typeface="+mn-cs"/>
              </a:rPr>
              <a:t>What is the name of Ephraim today? Ephraim is often identified with a Christian Arab town in the West Bank Palestinian territory known as </a:t>
            </a:r>
            <a:r>
              <a:rPr lang="en-US" sz="1200" b="1" kern="1200" dirty="0" smtClean="0">
                <a:solidFill>
                  <a:schemeClr val="tx1"/>
                </a:solidFill>
                <a:effectLst/>
                <a:latin typeface="+mn-lt"/>
                <a:ea typeface="+mn-ea"/>
                <a:cs typeface="+mn-cs"/>
              </a:rPr>
              <a:t>At-</a:t>
            </a:r>
            <a:r>
              <a:rPr lang="en-US" sz="1200" b="1" kern="1200" dirty="0" err="1" smtClean="0">
                <a:solidFill>
                  <a:schemeClr val="tx1"/>
                </a:solidFill>
                <a:effectLst/>
                <a:latin typeface="+mn-lt"/>
                <a:ea typeface="+mn-ea"/>
                <a:cs typeface="+mn-cs"/>
              </a:rPr>
              <a:t>Taybe</a:t>
            </a:r>
            <a:r>
              <a:rPr lang="en-US" sz="1200" kern="1200" dirty="0" smtClean="0">
                <a:solidFill>
                  <a:schemeClr val="tx1"/>
                </a:solidFill>
                <a:effectLst/>
                <a:latin typeface="+mn-lt"/>
                <a:ea typeface="+mn-ea"/>
                <a:cs typeface="+mn-cs"/>
              </a:rPr>
              <a:t>. On Highway 60 a sign points to </a:t>
            </a:r>
            <a:r>
              <a:rPr lang="en-US" sz="1200" b="1" kern="1200" dirty="0" err="1" smtClean="0">
                <a:solidFill>
                  <a:schemeClr val="tx1"/>
                </a:solidFill>
                <a:effectLst/>
                <a:latin typeface="+mn-lt"/>
                <a:ea typeface="+mn-ea"/>
                <a:cs typeface="+mn-cs"/>
              </a:rPr>
              <a:t>Taybeh</a:t>
            </a:r>
            <a:r>
              <a:rPr lang="en-US" sz="1200" kern="1200" dirty="0" smtClean="0">
                <a:solidFill>
                  <a:schemeClr val="tx1"/>
                </a:solidFill>
                <a:effectLst/>
                <a:latin typeface="+mn-lt"/>
                <a:ea typeface="+mn-ea"/>
                <a:cs typeface="+mn-cs"/>
              </a:rPr>
              <a:t>, the spelling I am using. </a:t>
            </a:r>
            <a:r>
              <a:rPr lang="en-US" sz="1200" kern="1200" dirty="0" err="1" smtClean="0">
                <a:solidFill>
                  <a:schemeClr val="tx1"/>
                </a:solidFill>
                <a:effectLst/>
                <a:latin typeface="+mn-lt"/>
                <a:ea typeface="+mn-ea"/>
                <a:cs typeface="+mn-cs"/>
              </a:rPr>
              <a:t>Carta's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Israel Touring Atlas</a:t>
            </a:r>
            <a:r>
              <a:rPr lang="en-US" sz="1200" kern="1200" dirty="0" smtClean="0">
                <a:solidFill>
                  <a:schemeClr val="tx1"/>
                </a:solidFill>
                <a:effectLst/>
                <a:latin typeface="+mn-lt"/>
                <a:ea typeface="+mn-ea"/>
                <a:cs typeface="+mn-cs"/>
              </a:rPr>
              <a:t> spells it </a:t>
            </a:r>
            <a:r>
              <a:rPr lang="en-US" sz="1200" b="1" kern="1200" dirty="0" smtClean="0">
                <a:solidFill>
                  <a:schemeClr val="tx1"/>
                </a:solidFill>
                <a:effectLst/>
                <a:latin typeface="+mn-lt"/>
                <a:ea typeface="+mn-ea"/>
                <a:cs typeface="+mn-cs"/>
              </a:rPr>
              <a:t>Et-</a:t>
            </a:r>
            <a:r>
              <a:rPr lang="en-US" sz="1200" b="1" kern="1200" dirty="0" err="1" smtClean="0">
                <a:solidFill>
                  <a:schemeClr val="tx1"/>
                </a:solidFill>
                <a:effectLst/>
                <a:latin typeface="+mn-lt"/>
                <a:ea typeface="+mn-ea"/>
                <a:cs typeface="+mn-cs"/>
              </a:rPr>
              <a:t>Tayibeh</a:t>
            </a:r>
            <a:r>
              <a:rPr lang="en-US" sz="1200" kern="1200" dirty="0" smtClean="0">
                <a:solidFill>
                  <a:schemeClr val="tx1"/>
                </a:solidFill>
                <a:effectLst/>
                <a:latin typeface="+mn-lt"/>
                <a:ea typeface="+mn-ea"/>
                <a:cs typeface="+mn-cs"/>
              </a:rPr>
              <a:t>.</a:t>
            </a:r>
          </a:p>
          <a:p>
            <a:pPr algn="just"/>
            <a:r>
              <a:rPr lang="en-US" sz="1200" b="1" kern="1200" dirty="0" smtClean="0">
                <a:solidFill>
                  <a:schemeClr val="tx1"/>
                </a:solidFill>
                <a:effectLst/>
                <a:latin typeface="+mn-lt"/>
                <a:ea typeface="+mn-ea"/>
                <a:cs typeface="+mn-cs"/>
              </a:rPr>
              <a:t>Checking the Maps.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Taybeh</a:t>
            </a:r>
            <a:r>
              <a:rPr lang="en-US" sz="1200" kern="1200" dirty="0" smtClean="0">
                <a:solidFill>
                  <a:schemeClr val="tx1"/>
                </a:solidFill>
                <a:effectLst/>
                <a:latin typeface="+mn-lt"/>
                <a:ea typeface="+mn-ea"/>
                <a:cs typeface="+mn-cs"/>
              </a:rPr>
              <a:t> should be reached easily from Highway 60 by taking Highway 449 east at </a:t>
            </a:r>
            <a:r>
              <a:rPr lang="en-US" sz="1200" kern="1200" dirty="0" err="1" smtClean="0">
                <a:solidFill>
                  <a:schemeClr val="tx1"/>
                </a:solidFill>
                <a:effectLst/>
                <a:latin typeface="+mn-lt"/>
                <a:ea typeface="+mn-ea"/>
                <a:cs typeface="+mn-cs"/>
              </a:rPr>
              <a:t>Ofra</a:t>
            </a:r>
            <a:r>
              <a:rPr lang="en-US" sz="1200" kern="1200" dirty="0" smtClean="0">
                <a:solidFill>
                  <a:schemeClr val="tx1"/>
                </a:solidFill>
                <a:effectLst/>
                <a:latin typeface="+mn-lt"/>
                <a:ea typeface="+mn-ea"/>
                <a:cs typeface="+mn-cs"/>
              </a:rPr>
              <a:t>, and then a smaller road to the village. This is not possible. </a:t>
            </a:r>
            <a:r>
              <a:rPr lang="en-US" sz="1200" b="1" kern="1200" dirty="0" err="1" smtClean="0">
                <a:solidFill>
                  <a:schemeClr val="tx1"/>
                </a:solidFill>
                <a:effectLst/>
                <a:latin typeface="+mn-lt"/>
                <a:ea typeface="+mn-ea"/>
                <a:cs typeface="+mn-cs"/>
              </a:rPr>
              <a:t>Ofra</a:t>
            </a:r>
            <a:r>
              <a:rPr lang="en-US" sz="1200" kern="1200" dirty="0" smtClean="0">
                <a:solidFill>
                  <a:schemeClr val="tx1"/>
                </a:solidFill>
                <a:effectLst/>
                <a:latin typeface="+mn-lt"/>
                <a:ea typeface="+mn-ea"/>
                <a:cs typeface="+mn-cs"/>
              </a:rPr>
              <a:t> is an Israeli settlement, and the road is blocked for those wishing to go to </a:t>
            </a:r>
            <a:r>
              <a:rPr lang="en-US" sz="1200" kern="1200" dirty="0" err="1" smtClean="0">
                <a:solidFill>
                  <a:schemeClr val="tx1"/>
                </a:solidFill>
                <a:effectLst/>
                <a:latin typeface="+mn-lt"/>
                <a:ea typeface="+mn-ea"/>
                <a:cs typeface="+mn-cs"/>
              </a:rPr>
              <a:t>Taybeh</a:t>
            </a:r>
            <a:r>
              <a:rPr lang="en-US" sz="1200" kern="1200" dirty="0" smtClean="0">
                <a:solidFill>
                  <a:schemeClr val="tx1"/>
                </a:solidFill>
                <a:effectLst/>
                <a:latin typeface="+mn-lt"/>
                <a:ea typeface="+mn-ea"/>
                <a:cs typeface="+mn-cs"/>
              </a:rPr>
              <a:t>. Instead, it is necessary to take Highway 457 east, then 458 north. At the intersection with 449 (east), take the small road to the left to reach </a:t>
            </a:r>
            <a:r>
              <a:rPr lang="en-US" sz="1200" kern="1200" dirty="0" err="1" smtClean="0">
                <a:solidFill>
                  <a:schemeClr val="tx1"/>
                </a:solidFill>
                <a:effectLst/>
                <a:latin typeface="+mn-lt"/>
                <a:ea typeface="+mn-ea"/>
                <a:cs typeface="+mn-cs"/>
              </a:rPr>
              <a:t>Taybeh</a:t>
            </a:r>
            <a:r>
              <a:rPr lang="en-US" sz="1200" kern="1200" dirty="0" smtClean="0">
                <a:solidFill>
                  <a:schemeClr val="tx1"/>
                </a:solidFill>
                <a:effectLst/>
                <a:latin typeface="+mn-lt"/>
                <a:ea typeface="+mn-ea"/>
                <a:cs typeface="+mn-cs"/>
              </a:rPr>
              <a:t>. Highway 449 leads to the Jordan Valley and Jericho. The paved road is only wide enough for one vehicle at places and is in bad repair.</a:t>
            </a:r>
          </a:p>
          <a:p>
            <a:pPr algn="just"/>
            <a:endParaRPr lang="en-US" dirty="0"/>
          </a:p>
        </p:txBody>
      </p:sp>
      <p:sp>
        <p:nvSpPr>
          <p:cNvPr id="4" name="Slide Number Placeholder 3"/>
          <p:cNvSpPr>
            <a:spLocks noGrp="1"/>
          </p:cNvSpPr>
          <p:nvPr>
            <p:ph type="sldNum" sz="quarter" idx="10"/>
          </p:nvPr>
        </p:nvSpPr>
        <p:spPr/>
        <p:txBody>
          <a:bodyPr/>
          <a:lstStyle/>
          <a:p>
            <a:fld id="{0ACB15BD-13FD-4B2D-A917-19807041F3B9}" type="slidenum">
              <a:rPr lang="en-US" smtClean="0"/>
              <a:t>4</a:t>
            </a:fld>
            <a:endParaRPr lang="en-US"/>
          </a:p>
        </p:txBody>
      </p:sp>
    </p:spTree>
    <p:extLst>
      <p:ext uri="{BB962C8B-B14F-4D97-AF65-F5344CB8AC3E}">
        <p14:creationId xmlns:p14="http://schemas.microsoft.com/office/powerpoint/2010/main" val="318076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281AD2-C05E-4D15-9C6E-D54D5E82E215}"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7666B-EF6C-4419-AD52-E37B9A46CCA6}" type="slidenum">
              <a:rPr lang="en-US" smtClean="0"/>
              <a:t>‹#›</a:t>
            </a:fld>
            <a:endParaRPr lang="en-US"/>
          </a:p>
        </p:txBody>
      </p:sp>
    </p:spTree>
    <p:extLst>
      <p:ext uri="{BB962C8B-B14F-4D97-AF65-F5344CB8AC3E}">
        <p14:creationId xmlns:p14="http://schemas.microsoft.com/office/powerpoint/2010/main" val="770690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281AD2-C05E-4D15-9C6E-D54D5E82E215}"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7666B-EF6C-4419-AD52-E37B9A46CCA6}" type="slidenum">
              <a:rPr lang="en-US" smtClean="0"/>
              <a:t>‹#›</a:t>
            </a:fld>
            <a:endParaRPr lang="en-US"/>
          </a:p>
        </p:txBody>
      </p:sp>
    </p:spTree>
    <p:extLst>
      <p:ext uri="{BB962C8B-B14F-4D97-AF65-F5344CB8AC3E}">
        <p14:creationId xmlns:p14="http://schemas.microsoft.com/office/powerpoint/2010/main" val="476513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281AD2-C05E-4D15-9C6E-D54D5E82E215}"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7666B-EF6C-4419-AD52-E37B9A46CCA6}" type="slidenum">
              <a:rPr lang="en-US" smtClean="0"/>
              <a:t>‹#›</a:t>
            </a:fld>
            <a:endParaRPr lang="en-US"/>
          </a:p>
        </p:txBody>
      </p:sp>
    </p:spTree>
    <p:extLst>
      <p:ext uri="{BB962C8B-B14F-4D97-AF65-F5344CB8AC3E}">
        <p14:creationId xmlns:p14="http://schemas.microsoft.com/office/powerpoint/2010/main" val="680180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281AD2-C05E-4D15-9C6E-D54D5E82E215}"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D7666B-EF6C-4419-AD52-E37B9A46CCA6}" type="slidenum">
              <a:rPr lang="en-US" smtClean="0"/>
              <a:t>‹#›</a:t>
            </a:fld>
            <a:endParaRPr lang="en-US"/>
          </a:p>
        </p:txBody>
      </p:sp>
    </p:spTree>
    <p:extLst>
      <p:ext uri="{BB962C8B-B14F-4D97-AF65-F5344CB8AC3E}">
        <p14:creationId xmlns:p14="http://schemas.microsoft.com/office/powerpoint/2010/main" val="565530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281AD2-C05E-4D15-9C6E-D54D5E82E215}" type="datetimeFigureOut">
              <a:rPr lang="en-US" smtClean="0"/>
              <a:t>1/26/2016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D7666B-EF6C-4419-AD52-E37B9A46CCA6}" type="slidenum">
              <a:rPr lang="en-US" smtClean="0"/>
              <a:t>‹#›</a:t>
            </a:fld>
            <a:endParaRPr lang="en-US"/>
          </a:p>
        </p:txBody>
      </p:sp>
    </p:spTree>
    <p:extLst>
      <p:ext uri="{BB962C8B-B14F-4D97-AF65-F5344CB8AC3E}">
        <p14:creationId xmlns:p14="http://schemas.microsoft.com/office/powerpoint/2010/main" val="2132912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281AD2-C05E-4D15-9C6E-D54D5E82E215}" type="datetimeFigureOut">
              <a:rPr lang="en-US" smtClean="0"/>
              <a:t>1/26/2016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D7666B-EF6C-4419-AD52-E37B9A46CCA6}" type="slidenum">
              <a:rPr lang="en-US" smtClean="0"/>
              <a:t>‹#›</a:t>
            </a:fld>
            <a:endParaRPr lang="en-US"/>
          </a:p>
        </p:txBody>
      </p:sp>
    </p:spTree>
    <p:extLst>
      <p:ext uri="{BB962C8B-B14F-4D97-AF65-F5344CB8AC3E}">
        <p14:creationId xmlns:p14="http://schemas.microsoft.com/office/powerpoint/2010/main" val="2714786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281AD2-C05E-4D15-9C6E-D54D5E82E215}" type="datetimeFigureOut">
              <a:rPr lang="en-US" smtClean="0"/>
              <a:t>1/26/2016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D7666B-EF6C-4419-AD52-E37B9A46CCA6}" type="slidenum">
              <a:rPr lang="en-US" smtClean="0"/>
              <a:t>‹#›</a:t>
            </a:fld>
            <a:endParaRPr lang="en-US"/>
          </a:p>
        </p:txBody>
      </p:sp>
    </p:spTree>
    <p:extLst>
      <p:ext uri="{BB962C8B-B14F-4D97-AF65-F5344CB8AC3E}">
        <p14:creationId xmlns:p14="http://schemas.microsoft.com/office/powerpoint/2010/main" val="1105230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281AD2-C05E-4D15-9C6E-D54D5E82E215}"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D7666B-EF6C-4419-AD52-E37B9A46CCA6}" type="slidenum">
              <a:rPr lang="en-US" smtClean="0"/>
              <a:t>‹#›</a:t>
            </a:fld>
            <a:endParaRPr lang="en-US"/>
          </a:p>
        </p:txBody>
      </p:sp>
    </p:spTree>
    <p:extLst>
      <p:ext uri="{BB962C8B-B14F-4D97-AF65-F5344CB8AC3E}">
        <p14:creationId xmlns:p14="http://schemas.microsoft.com/office/powerpoint/2010/main" val="2822542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281AD2-C05E-4D15-9C6E-D54D5E82E215}"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D7666B-EF6C-4419-AD52-E37B9A46CCA6}" type="slidenum">
              <a:rPr lang="en-US" smtClean="0"/>
              <a:t>‹#›</a:t>
            </a:fld>
            <a:endParaRPr lang="en-US"/>
          </a:p>
        </p:txBody>
      </p:sp>
    </p:spTree>
    <p:extLst>
      <p:ext uri="{BB962C8B-B14F-4D97-AF65-F5344CB8AC3E}">
        <p14:creationId xmlns:p14="http://schemas.microsoft.com/office/powerpoint/2010/main" val="1387511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281AD2-C05E-4D15-9C6E-D54D5E82E215}"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7666B-EF6C-4419-AD52-E37B9A46CCA6}" type="slidenum">
              <a:rPr lang="en-US" smtClean="0"/>
              <a:t>‹#›</a:t>
            </a:fld>
            <a:endParaRPr lang="en-US"/>
          </a:p>
        </p:txBody>
      </p:sp>
    </p:spTree>
    <p:extLst>
      <p:ext uri="{BB962C8B-B14F-4D97-AF65-F5344CB8AC3E}">
        <p14:creationId xmlns:p14="http://schemas.microsoft.com/office/powerpoint/2010/main" val="48364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281AD2-C05E-4D15-9C6E-D54D5E82E215}"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7666B-EF6C-4419-AD52-E37B9A46CCA6}" type="slidenum">
              <a:rPr lang="en-US" smtClean="0"/>
              <a:t>‹#›</a:t>
            </a:fld>
            <a:endParaRPr lang="en-US"/>
          </a:p>
        </p:txBody>
      </p:sp>
    </p:spTree>
    <p:extLst>
      <p:ext uri="{BB962C8B-B14F-4D97-AF65-F5344CB8AC3E}">
        <p14:creationId xmlns:p14="http://schemas.microsoft.com/office/powerpoint/2010/main" val="704607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281AD2-C05E-4D15-9C6E-D54D5E82E215}" type="datetimeFigureOut">
              <a:rPr lang="en-US" smtClean="0"/>
              <a:t>1/26/2016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D7666B-EF6C-4419-AD52-E37B9A46CCA6}" type="slidenum">
              <a:rPr lang="en-US" smtClean="0"/>
              <a:t>‹#›</a:t>
            </a:fld>
            <a:endParaRPr lang="en-US"/>
          </a:p>
        </p:txBody>
      </p:sp>
    </p:spTree>
    <p:extLst>
      <p:ext uri="{BB962C8B-B14F-4D97-AF65-F5344CB8AC3E}">
        <p14:creationId xmlns:p14="http://schemas.microsoft.com/office/powerpoint/2010/main" val="555628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167"/>
            <a:ext cx="9144000" cy="587433"/>
          </a:xfrm>
        </p:spPr>
        <p:txBody>
          <a:bodyPr>
            <a:normAutofit/>
          </a:bodyPr>
          <a:lstStyle/>
          <a:p>
            <a:r>
              <a:rPr lang="en-US" sz="3200" b="1" dirty="0"/>
              <a:t>Portion of the </a:t>
            </a:r>
            <a:r>
              <a:rPr lang="en-US" sz="3200" b="1" dirty="0" err="1"/>
              <a:t>Madaba</a:t>
            </a:r>
            <a:r>
              <a:rPr lang="en-US" sz="3200" b="1" dirty="0"/>
              <a:t> Map </a:t>
            </a:r>
            <a:r>
              <a:rPr lang="en-US" sz="3200" b="1" dirty="0" smtClean="0"/>
              <a:t>Mentioning </a:t>
            </a:r>
            <a:r>
              <a:rPr lang="en-US" sz="3200" b="1" dirty="0"/>
              <a:t>Ephron</a:t>
            </a:r>
          </a:p>
        </p:txBody>
      </p:sp>
      <p:pic>
        <p:nvPicPr>
          <p:cNvPr id="1026" name="Picture 2" descr="http://ferrelljenkins.files.wordpress.com/2013/05/ephraim_madaba-map_fjenkins042608_099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4" y="609600"/>
            <a:ext cx="9132916"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866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167"/>
            <a:ext cx="9144000" cy="587433"/>
          </a:xfrm>
        </p:spPr>
        <p:txBody>
          <a:bodyPr>
            <a:normAutofit/>
          </a:bodyPr>
          <a:lstStyle/>
          <a:p>
            <a:r>
              <a:rPr lang="en-US" sz="3200" b="1" dirty="0" err="1"/>
              <a:t>Closeup</a:t>
            </a:r>
            <a:r>
              <a:rPr lang="en-US" sz="3200" b="1" dirty="0"/>
              <a:t> of the Ephron </a:t>
            </a:r>
            <a:r>
              <a:rPr lang="en-US" sz="3200" b="1" dirty="0" smtClean="0"/>
              <a:t>Reference </a:t>
            </a:r>
            <a:r>
              <a:rPr lang="en-US" sz="3200" b="1" dirty="0"/>
              <a:t>in </a:t>
            </a:r>
            <a:r>
              <a:rPr lang="en-US" sz="3200" b="1" dirty="0" err="1"/>
              <a:t>Madaba</a:t>
            </a:r>
            <a:r>
              <a:rPr lang="en-US" sz="3200" b="1" dirty="0"/>
              <a:t> Map</a:t>
            </a:r>
          </a:p>
        </p:txBody>
      </p:sp>
      <p:pic>
        <p:nvPicPr>
          <p:cNvPr id="2050" name="Picture 2" descr="http://ferrelljenkins.files.wordpress.com/2013/05/ephraim_madaba-map-crop_fjenkins042608_099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2" y="1143000"/>
            <a:ext cx="9139844"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62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167"/>
            <a:ext cx="9144000" cy="587433"/>
          </a:xfrm>
        </p:spPr>
        <p:txBody>
          <a:bodyPr>
            <a:normAutofit/>
          </a:bodyPr>
          <a:lstStyle/>
          <a:p>
            <a:r>
              <a:rPr lang="en-US" sz="3200" b="1" dirty="0" err="1"/>
              <a:t>Closeup</a:t>
            </a:r>
            <a:r>
              <a:rPr lang="en-US" sz="3200" b="1" dirty="0"/>
              <a:t> of the Ephron </a:t>
            </a:r>
            <a:r>
              <a:rPr lang="en-US" sz="3200" b="1" dirty="0" smtClean="0"/>
              <a:t>Reference </a:t>
            </a:r>
            <a:r>
              <a:rPr lang="en-US" sz="3200" b="1" dirty="0"/>
              <a:t>in </a:t>
            </a:r>
            <a:r>
              <a:rPr lang="en-US" sz="3200" b="1" dirty="0" err="1"/>
              <a:t>Madaba</a:t>
            </a:r>
            <a:r>
              <a:rPr lang="en-US" sz="3200" b="1" dirty="0"/>
              <a:t> Map</a:t>
            </a:r>
          </a:p>
        </p:txBody>
      </p:sp>
      <p:pic>
        <p:nvPicPr>
          <p:cNvPr id="2050" name="Picture 2" descr="http://ferrelljenkins.files.wordpress.com/2013/05/ephraim_madaba-map-crop_fjenkins042608_099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2" y="1143000"/>
            <a:ext cx="9139844"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512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167"/>
            <a:ext cx="9144000" cy="587433"/>
          </a:xfrm>
        </p:spPr>
        <p:txBody>
          <a:bodyPr>
            <a:normAutofit/>
          </a:bodyPr>
          <a:lstStyle/>
          <a:p>
            <a:r>
              <a:rPr lang="en-US" sz="3200" b="1" dirty="0" err="1"/>
              <a:t>Closeup</a:t>
            </a:r>
            <a:r>
              <a:rPr lang="en-US" sz="3200" b="1" dirty="0"/>
              <a:t> of the Ephron </a:t>
            </a:r>
            <a:r>
              <a:rPr lang="en-US" sz="3200" b="1" dirty="0" smtClean="0"/>
              <a:t>Reference </a:t>
            </a:r>
            <a:r>
              <a:rPr lang="en-US" sz="3200" b="1" dirty="0"/>
              <a:t>in </a:t>
            </a:r>
            <a:r>
              <a:rPr lang="en-US" sz="3200" b="1" dirty="0" err="1"/>
              <a:t>Madaba</a:t>
            </a:r>
            <a:r>
              <a:rPr lang="en-US" sz="3200" b="1" dirty="0"/>
              <a:t> Map</a:t>
            </a:r>
          </a:p>
        </p:txBody>
      </p:sp>
      <p:pic>
        <p:nvPicPr>
          <p:cNvPr id="2050" name="Picture 2" descr="http://ferrelljenkins.files.wordpress.com/2013/05/ephraim_madaba-map-crop_fjenkins042608_099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2" y="1143000"/>
            <a:ext cx="9139844"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99892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524</Words>
  <Application>Microsoft Office PowerPoint</Application>
  <PresentationFormat>On-screen Show (4:3)</PresentationFormat>
  <Paragraphs>33</Paragraphs>
  <Slides>4</Slides>
  <Notes>4</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Portion of the Madaba Map Mentioning Ephron</vt:lpstr>
      <vt:lpstr>Closeup of the Ephron Reference in Madaba Map</vt:lpstr>
      <vt:lpstr>Closeup of the Ephron Reference in Madaba Map</vt:lpstr>
      <vt:lpstr>Closeup of the Ephron Reference in Madaba Map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Portion of the Madaba Map Mentioning Ephron</dc:title>
  <dc:creator>Bob</dc:creator>
  <cp:lastModifiedBy>Bob</cp:lastModifiedBy>
  <cp:revision>3</cp:revision>
  <dcterms:created xsi:type="dcterms:W3CDTF">2013-06-07T15:26:59Z</dcterms:created>
  <dcterms:modified xsi:type="dcterms:W3CDTF">2016-01-27T06:38:41Z</dcterms:modified>
</cp:coreProperties>
</file>