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94660"/>
  </p:normalViewPr>
  <p:slideViewPr>
    <p:cSldViewPr>
      <p:cViewPr varScale="1">
        <p:scale>
          <a:sx n="46" d="100"/>
          <a:sy n="46" d="100"/>
        </p:scale>
        <p:origin x="-1296" y="-82"/>
      </p:cViewPr>
      <p:guideLst>
        <p:guide orient="horz" pos="2160"/>
        <p:guide pos="2880"/>
      </p:guideLst>
    </p:cSldViewPr>
  </p:slideViewPr>
  <p:notesTextViewPr>
    <p:cViewPr>
      <p:scale>
        <a:sx n="1" d="1"/>
        <a:sy n="1" d="1"/>
      </p:scale>
      <p:origin x="0" y="1579"/>
    </p:cViewPr>
  </p:notesTextViewPr>
  <p:notesViewPr>
    <p:cSldViewPr>
      <p:cViewPr>
        <p:scale>
          <a:sx n="66" d="100"/>
          <a:sy n="66" d="100"/>
        </p:scale>
        <p:origin x="-1718" y="-5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A71B72-717D-4832-A681-7D8CA575110F}" type="datetimeFigureOut">
              <a:rPr lang="en-US" smtClean="0"/>
              <a:t>1/28/2016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EF8D32-D418-4B27-8AB6-DA6FF5E4174D}" type="slidenum">
              <a:rPr lang="en-US" smtClean="0"/>
              <a:t>‹#›</a:t>
            </a:fld>
            <a:endParaRPr lang="en-US"/>
          </a:p>
        </p:txBody>
      </p:sp>
    </p:spTree>
    <p:extLst>
      <p:ext uri="{BB962C8B-B14F-4D97-AF65-F5344CB8AC3E}">
        <p14:creationId xmlns:p14="http://schemas.microsoft.com/office/powerpoint/2010/main" val="1758891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ferrelljenkins.wordpress.com/2012/01/18/zacharias-asked-for-a-writing-tablet/"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ferrelljenkins.wordpress.com/author/ferrelljenkin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b="1" u="none" strike="noStrike" kern="1200" dirty="0" smtClean="0">
                <a:solidFill>
                  <a:schemeClr val="tx1"/>
                </a:solidFill>
                <a:effectLst/>
                <a:latin typeface="+mn-lt"/>
                <a:ea typeface="+mn-ea"/>
                <a:cs typeface="+mn-cs"/>
                <a:hlinkClick r:id="rId3"/>
              </a:rPr>
              <a:t>Zacharias asked for a writing tablet</a:t>
            </a:r>
            <a:endParaRPr lang="en-US" sz="1200" b="1" kern="1200" dirty="0" smtClean="0">
              <a:solidFill>
                <a:schemeClr val="tx1"/>
              </a:solidFill>
              <a:effectLst/>
              <a:latin typeface="+mn-lt"/>
              <a:ea typeface="+mn-ea"/>
              <a:cs typeface="+mn-cs"/>
            </a:endParaRPr>
          </a:p>
          <a:p>
            <a:pPr algn="just"/>
            <a:r>
              <a:rPr lang="en-US" sz="1200" kern="1200" dirty="0" smtClean="0">
                <a:solidFill>
                  <a:schemeClr val="tx1"/>
                </a:solidFill>
                <a:effectLst/>
                <a:latin typeface="+mn-lt"/>
                <a:ea typeface="+mn-ea"/>
                <a:cs typeface="+mn-cs"/>
              </a:rPr>
              <a:t>by </a:t>
            </a:r>
            <a:r>
              <a:rPr lang="en-US" sz="1200" u="sng" kern="1200" dirty="0" err="1" smtClean="0">
                <a:solidFill>
                  <a:schemeClr val="tx1"/>
                </a:solidFill>
                <a:effectLst/>
                <a:latin typeface="+mn-lt"/>
                <a:ea typeface="+mn-ea"/>
                <a:cs typeface="+mn-cs"/>
                <a:hlinkClick r:id="rId4"/>
              </a:rPr>
              <a:t>ferrelljenkins</a:t>
            </a:r>
            <a:endParaRPr lang="en-US" sz="1200" u="sng" kern="1200" dirty="0" smtClean="0">
              <a:solidFill>
                <a:schemeClr val="tx1"/>
              </a:solidFill>
              <a:effectLst/>
              <a:latin typeface="+mn-lt"/>
              <a:ea typeface="+mn-ea"/>
              <a:cs typeface="+mn-cs"/>
            </a:endParaRPr>
          </a:p>
          <a:p>
            <a:pPr algn="just"/>
            <a:r>
              <a:rPr lang="en-US" sz="1200" kern="1200" dirty="0" smtClean="0">
                <a:solidFill>
                  <a:schemeClr val="tx1"/>
                </a:solidFill>
                <a:effectLst/>
                <a:latin typeface="+mn-lt"/>
                <a:ea typeface="+mn-ea"/>
                <a:cs typeface="+mn-cs"/>
              </a:rPr>
              <a:t>When </a:t>
            </a:r>
            <a:r>
              <a:rPr lang="en-US" sz="1200" kern="1200" dirty="0" smtClean="0">
                <a:solidFill>
                  <a:schemeClr val="tx1"/>
                </a:solidFill>
                <a:effectLst/>
                <a:latin typeface="+mn-lt"/>
                <a:ea typeface="+mn-ea"/>
                <a:cs typeface="+mn-cs"/>
              </a:rPr>
              <a:t>John was born, the neighbors and relatives thought they would call the child "Zacharias, after his father." His mother, Elizabeth, said that he should be called John. The guests made signs to the mute Zacharias to have him say what he wanted the child called. Luke says,</a:t>
            </a:r>
          </a:p>
          <a:p>
            <a:pPr algn="just"/>
            <a:r>
              <a:rPr lang="en-US" sz="1200" kern="1200" dirty="0" smtClean="0">
                <a:solidFill>
                  <a:schemeClr val="tx1"/>
                </a:solidFill>
                <a:effectLst/>
                <a:latin typeface="+mn-lt"/>
                <a:ea typeface="+mn-ea"/>
                <a:cs typeface="+mn-cs"/>
              </a:rPr>
              <a:t>He asked for a writing tablet and wrote, "His name is John." And they were all amazed. (Luke 1:63 NET)</a:t>
            </a:r>
          </a:p>
          <a:p>
            <a:pPr algn="just"/>
            <a:r>
              <a:rPr lang="en-US" sz="1200" kern="1200" dirty="0" smtClean="0">
                <a:solidFill>
                  <a:schemeClr val="tx1"/>
                </a:solidFill>
                <a:effectLst/>
                <a:latin typeface="+mn-lt"/>
                <a:ea typeface="+mn-ea"/>
                <a:cs typeface="+mn-cs"/>
              </a:rPr>
              <a:t>The Greek word Luke used for </a:t>
            </a:r>
            <a:r>
              <a:rPr lang="en-US" sz="1200" i="1" kern="1200" dirty="0" smtClean="0">
                <a:solidFill>
                  <a:schemeClr val="tx1"/>
                </a:solidFill>
                <a:effectLst/>
                <a:latin typeface="+mn-lt"/>
                <a:ea typeface="+mn-ea"/>
                <a:cs typeface="+mn-cs"/>
              </a:rPr>
              <a:t>tablet</a:t>
            </a:r>
            <a:r>
              <a:rPr lang="en-US" sz="1200" kern="1200" dirty="0" smtClean="0">
                <a:solidFill>
                  <a:schemeClr val="tx1"/>
                </a:solidFill>
                <a:effectLst/>
                <a:latin typeface="+mn-lt"/>
                <a:ea typeface="+mn-ea"/>
                <a:cs typeface="+mn-cs"/>
              </a:rPr>
              <a:t> is </a:t>
            </a:r>
            <a:r>
              <a:rPr lang="en-US" sz="1200" i="1" kern="1200" dirty="0" err="1" smtClean="0">
                <a:solidFill>
                  <a:schemeClr val="tx1"/>
                </a:solidFill>
                <a:effectLst/>
                <a:latin typeface="+mn-lt"/>
                <a:ea typeface="+mn-ea"/>
                <a:cs typeface="+mn-cs"/>
              </a:rPr>
              <a:t>pinakidion</a:t>
            </a:r>
            <a:r>
              <a:rPr lang="en-US" sz="1200" kern="1200" dirty="0" smtClean="0">
                <a:solidFill>
                  <a:schemeClr val="tx1"/>
                </a:solidFill>
                <a:effectLst/>
                <a:latin typeface="+mn-lt"/>
                <a:ea typeface="+mn-ea"/>
                <a:cs typeface="+mn-cs"/>
              </a:rPr>
              <a:t>. It is used only here in the New Testament. </a:t>
            </a:r>
            <a:r>
              <a:rPr lang="en-US" sz="1200" i="1" kern="1200" dirty="0" smtClean="0">
                <a:solidFill>
                  <a:schemeClr val="tx1"/>
                </a:solidFill>
                <a:effectLst/>
                <a:latin typeface="+mn-lt"/>
                <a:ea typeface="+mn-ea"/>
                <a:cs typeface="+mn-cs"/>
              </a:rPr>
              <a:t>BDAG</a:t>
            </a:r>
            <a:r>
              <a:rPr lang="en-US" sz="1200" kern="1200" dirty="0" smtClean="0">
                <a:solidFill>
                  <a:schemeClr val="tx1"/>
                </a:solidFill>
                <a:effectLst/>
                <a:latin typeface="+mn-lt"/>
                <a:ea typeface="+mn-ea"/>
                <a:cs typeface="+mn-cs"/>
              </a:rPr>
              <a:t> Lexicon says the term is used of a "</a:t>
            </a:r>
            <a:r>
              <a:rPr lang="en-US" sz="1200" b="1" kern="1200" dirty="0" smtClean="0">
                <a:solidFill>
                  <a:schemeClr val="tx1"/>
                </a:solidFill>
                <a:effectLst/>
                <a:latin typeface="+mn-lt"/>
                <a:ea typeface="+mn-ea"/>
                <a:cs typeface="+mn-cs"/>
              </a:rPr>
              <a:t>little (wooden) tablet</a:t>
            </a:r>
            <a:r>
              <a:rPr lang="en-US" sz="1200" kern="1200" dirty="0" smtClean="0">
                <a:solidFill>
                  <a:schemeClr val="tx1"/>
                </a:solidFill>
                <a:effectLst/>
                <a:latin typeface="+mn-lt"/>
                <a:ea typeface="+mn-ea"/>
                <a:cs typeface="+mn-cs"/>
              </a:rPr>
              <a:t> esp. of a writing-tablet for notes." </a:t>
            </a:r>
            <a:r>
              <a:rPr lang="en-US" sz="1200" i="1" kern="1200" dirty="0" err="1" smtClean="0">
                <a:solidFill>
                  <a:schemeClr val="tx1"/>
                </a:solidFill>
                <a:effectLst/>
                <a:latin typeface="+mn-lt"/>
                <a:ea typeface="+mn-ea"/>
                <a:cs typeface="+mn-cs"/>
              </a:rPr>
              <a:t>Louw-Nida</a:t>
            </a:r>
            <a:r>
              <a:rPr lang="en-US" sz="1200" kern="1200" dirty="0" smtClean="0">
                <a:solidFill>
                  <a:schemeClr val="tx1"/>
                </a:solidFill>
                <a:effectLst/>
                <a:latin typeface="+mn-lt"/>
                <a:ea typeface="+mn-ea"/>
                <a:cs typeface="+mn-cs"/>
              </a:rPr>
              <a:t> says the word describes "a small writing tablet (normally made of wood)." The Study Note in the</a:t>
            </a:r>
            <a:r>
              <a:rPr lang="en-US" sz="1200" i="1" kern="1200" dirty="0" smtClean="0">
                <a:solidFill>
                  <a:schemeClr val="tx1"/>
                </a:solidFill>
                <a:effectLst/>
                <a:latin typeface="+mn-lt"/>
                <a:ea typeface="+mn-ea"/>
                <a:cs typeface="+mn-cs"/>
              </a:rPr>
              <a:t> NET</a:t>
            </a:r>
            <a:r>
              <a:rPr lang="en-US" sz="1200" kern="1200" dirty="0" smtClean="0">
                <a:solidFill>
                  <a:schemeClr val="tx1"/>
                </a:solidFill>
                <a:effectLst/>
                <a:latin typeface="+mn-lt"/>
                <a:ea typeface="+mn-ea"/>
                <a:cs typeface="+mn-cs"/>
              </a:rPr>
              <a:t> Bible points out that "The </a:t>
            </a:r>
            <a:r>
              <a:rPr lang="en-US" sz="1200" i="1" kern="1200" dirty="0" smtClean="0">
                <a:solidFill>
                  <a:schemeClr val="tx1"/>
                </a:solidFill>
                <a:effectLst/>
                <a:latin typeface="+mn-lt"/>
                <a:ea typeface="+mn-ea"/>
                <a:cs typeface="+mn-cs"/>
              </a:rPr>
              <a:t>writing tablet</a:t>
            </a:r>
            <a:r>
              <a:rPr lang="en-US" sz="1200" kern="1200" dirty="0" smtClean="0">
                <a:solidFill>
                  <a:schemeClr val="tx1"/>
                </a:solidFill>
                <a:effectLst/>
                <a:latin typeface="+mn-lt"/>
                <a:ea typeface="+mn-ea"/>
                <a:cs typeface="+mn-cs"/>
              </a:rPr>
              <a:t> requested by Zechariah [Zacharias] would have been a wax tablet."</a:t>
            </a:r>
          </a:p>
          <a:p>
            <a:pPr algn="just"/>
            <a:r>
              <a:rPr lang="en-US" sz="1200" kern="1200" dirty="0" smtClean="0">
                <a:solidFill>
                  <a:schemeClr val="tx1"/>
                </a:solidFill>
                <a:effectLst/>
                <a:latin typeface="+mn-lt"/>
                <a:ea typeface="+mn-ea"/>
                <a:cs typeface="+mn-cs"/>
              </a:rPr>
              <a:t>Ralph Earle comments on the </a:t>
            </a:r>
            <a:r>
              <a:rPr lang="en-US" sz="1200" i="1" kern="1200" dirty="0" smtClean="0">
                <a:solidFill>
                  <a:schemeClr val="tx1"/>
                </a:solidFill>
                <a:effectLst/>
                <a:latin typeface="+mn-lt"/>
                <a:ea typeface="+mn-ea"/>
                <a:cs typeface="+mn-cs"/>
              </a:rPr>
              <a:t>tablet</a:t>
            </a:r>
            <a:r>
              <a:rPr lang="en-US" sz="1200" kern="1200" dirty="0" smtClean="0">
                <a:solidFill>
                  <a:schemeClr val="tx1"/>
                </a:solidFill>
                <a:effectLst/>
                <a:latin typeface="+mn-lt"/>
                <a:ea typeface="+mn-ea"/>
                <a:cs typeface="+mn-cs"/>
              </a:rPr>
              <a:t>:</a:t>
            </a:r>
          </a:p>
          <a:p>
            <a:pPr algn="just"/>
            <a:r>
              <a:rPr lang="en-US" sz="1200" kern="1200" dirty="0" smtClean="0">
                <a:solidFill>
                  <a:schemeClr val="tx1"/>
                </a:solidFill>
                <a:effectLst/>
                <a:latin typeface="+mn-lt"/>
                <a:ea typeface="+mn-ea"/>
                <a:cs typeface="+mn-cs"/>
              </a:rPr>
              <a:t>It was a wax-coated, small, wooden "writing tablet" (NIV)—something quite different from a "writing table" (KJV). — Word Meanings in the New Testament.</a:t>
            </a:r>
          </a:p>
          <a:p>
            <a:pPr algn="just"/>
            <a:r>
              <a:rPr lang="en-US" sz="1200" kern="1200" dirty="0" smtClean="0">
                <a:solidFill>
                  <a:schemeClr val="tx1"/>
                </a:solidFill>
                <a:effectLst/>
                <a:latin typeface="+mn-lt"/>
                <a:ea typeface="+mn-ea"/>
                <a:cs typeface="+mn-cs"/>
              </a:rPr>
              <a:t>A little insight into the culture of the time makes the Bible come alive.</a:t>
            </a:r>
          </a:p>
          <a:p>
            <a:pPr algn="just"/>
            <a:r>
              <a:rPr lang="en-US" sz="1200" kern="1200" dirty="0" smtClean="0">
                <a:solidFill>
                  <a:schemeClr val="tx1"/>
                </a:solidFill>
                <a:effectLst/>
                <a:latin typeface="+mn-lt"/>
                <a:ea typeface="+mn-ea"/>
                <a:cs typeface="+mn-cs"/>
              </a:rPr>
              <a:t>Origen, c. 185–c. 254, comments on this verse in his </a:t>
            </a:r>
            <a:r>
              <a:rPr lang="en-US" sz="1200" i="1" kern="1200" dirty="0" smtClean="0">
                <a:solidFill>
                  <a:schemeClr val="tx1"/>
                </a:solidFill>
                <a:effectLst/>
                <a:latin typeface="+mn-lt"/>
                <a:ea typeface="+mn-ea"/>
                <a:cs typeface="+mn-cs"/>
              </a:rPr>
              <a:t>Commentary on Matthew Bk. XIII</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EFEF8D32-D418-4B27-8AB6-DA6FF5E4174D}" type="slidenum">
              <a:rPr lang="en-US" smtClean="0"/>
              <a:t>1</a:t>
            </a:fld>
            <a:endParaRPr lang="en-US"/>
          </a:p>
        </p:txBody>
      </p:sp>
    </p:spTree>
    <p:extLst>
      <p:ext uri="{BB962C8B-B14F-4D97-AF65-F5344CB8AC3E}">
        <p14:creationId xmlns:p14="http://schemas.microsoft.com/office/powerpoint/2010/main" val="108999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57C92B-DB74-42A9-99C7-E04972987565}" type="datetimeFigureOut">
              <a:rPr lang="en-US" smtClean="0"/>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E9052E-191A-444F-AA58-AA188FC1001F}" type="slidenum">
              <a:rPr lang="en-US" smtClean="0"/>
              <a:t>‹#›</a:t>
            </a:fld>
            <a:endParaRPr lang="en-US"/>
          </a:p>
        </p:txBody>
      </p:sp>
    </p:spTree>
    <p:extLst>
      <p:ext uri="{BB962C8B-B14F-4D97-AF65-F5344CB8AC3E}">
        <p14:creationId xmlns:p14="http://schemas.microsoft.com/office/powerpoint/2010/main" val="3115333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57C92B-DB74-42A9-99C7-E04972987565}" type="datetimeFigureOut">
              <a:rPr lang="en-US" smtClean="0"/>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E9052E-191A-444F-AA58-AA188FC1001F}" type="slidenum">
              <a:rPr lang="en-US" smtClean="0"/>
              <a:t>‹#›</a:t>
            </a:fld>
            <a:endParaRPr lang="en-US"/>
          </a:p>
        </p:txBody>
      </p:sp>
    </p:spTree>
    <p:extLst>
      <p:ext uri="{BB962C8B-B14F-4D97-AF65-F5344CB8AC3E}">
        <p14:creationId xmlns:p14="http://schemas.microsoft.com/office/powerpoint/2010/main" val="3236711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57C92B-DB74-42A9-99C7-E04972987565}" type="datetimeFigureOut">
              <a:rPr lang="en-US" smtClean="0"/>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E9052E-191A-444F-AA58-AA188FC1001F}" type="slidenum">
              <a:rPr lang="en-US" smtClean="0"/>
              <a:t>‹#›</a:t>
            </a:fld>
            <a:endParaRPr lang="en-US"/>
          </a:p>
        </p:txBody>
      </p:sp>
    </p:spTree>
    <p:extLst>
      <p:ext uri="{BB962C8B-B14F-4D97-AF65-F5344CB8AC3E}">
        <p14:creationId xmlns:p14="http://schemas.microsoft.com/office/powerpoint/2010/main" val="321750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57C92B-DB74-42A9-99C7-E04972987565}" type="datetimeFigureOut">
              <a:rPr lang="en-US" smtClean="0"/>
              <a:t>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E9052E-191A-444F-AA58-AA188FC1001F}" type="slidenum">
              <a:rPr lang="en-US" smtClean="0"/>
              <a:t>‹#›</a:t>
            </a:fld>
            <a:endParaRPr lang="en-US"/>
          </a:p>
        </p:txBody>
      </p:sp>
    </p:spTree>
    <p:extLst>
      <p:ext uri="{BB962C8B-B14F-4D97-AF65-F5344CB8AC3E}">
        <p14:creationId xmlns:p14="http://schemas.microsoft.com/office/powerpoint/2010/main" val="2341400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57C92B-DB74-42A9-99C7-E04972987565}" type="datetimeFigureOut">
              <a:rPr lang="en-US" smtClean="0"/>
              <a:t>1/28/2016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E9052E-191A-444F-AA58-AA188FC1001F}" type="slidenum">
              <a:rPr lang="en-US" smtClean="0"/>
              <a:t>‹#›</a:t>
            </a:fld>
            <a:endParaRPr lang="en-US"/>
          </a:p>
        </p:txBody>
      </p:sp>
    </p:spTree>
    <p:extLst>
      <p:ext uri="{BB962C8B-B14F-4D97-AF65-F5344CB8AC3E}">
        <p14:creationId xmlns:p14="http://schemas.microsoft.com/office/powerpoint/2010/main" val="1263814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57C92B-DB74-42A9-99C7-E04972987565}" type="datetimeFigureOut">
              <a:rPr lang="en-US" smtClean="0"/>
              <a:t>1/28/2016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E9052E-191A-444F-AA58-AA188FC1001F}" type="slidenum">
              <a:rPr lang="en-US" smtClean="0"/>
              <a:t>‹#›</a:t>
            </a:fld>
            <a:endParaRPr lang="en-US"/>
          </a:p>
        </p:txBody>
      </p:sp>
    </p:spTree>
    <p:extLst>
      <p:ext uri="{BB962C8B-B14F-4D97-AF65-F5344CB8AC3E}">
        <p14:creationId xmlns:p14="http://schemas.microsoft.com/office/powerpoint/2010/main" val="1373102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57C92B-DB74-42A9-99C7-E04972987565}" type="datetimeFigureOut">
              <a:rPr lang="en-US" smtClean="0"/>
              <a:t>1/28/2016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E9052E-191A-444F-AA58-AA188FC1001F}" type="slidenum">
              <a:rPr lang="en-US" smtClean="0"/>
              <a:t>‹#›</a:t>
            </a:fld>
            <a:endParaRPr lang="en-US"/>
          </a:p>
        </p:txBody>
      </p:sp>
    </p:spTree>
    <p:extLst>
      <p:ext uri="{BB962C8B-B14F-4D97-AF65-F5344CB8AC3E}">
        <p14:creationId xmlns:p14="http://schemas.microsoft.com/office/powerpoint/2010/main" val="968885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57C92B-DB74-42A9-99C7-E04972987565}" type="datetimeFigureOut">
              <a:rPr lang="en-US" smtClean="0"/>
              <a:t>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E9052E-191A-444F-AA58-AA188FC1001F}" type="slidenum">
              <a:rPr lang="en-US" smtClean="0"/>
              <a:t>‹#›</a:t>
            </a:fld>
            <a:endParaRPr lang="en-US"/>
          </a:p>
        </p:txBody>
      </p:sp>
    </p:spTree>
    <p:extLst>
      <p:ext uri="{BB962C8B-B14F-4D97-AF65-F5344CB8AC3E}">
        <p14:creationId xmlns:p14="http://schemas.microsoft.com/office/powerpoint/2010/main" val="604740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57C92B-DB74-42A9-99C7-E04972987565}" type="datetimeFigureOut">
              <a:rPr lang="en-US" smtClean="0"/>
              <a:t>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E9052E-191A-444F-AA58-AA188FC1001F}" type="slidenum">
              <a:rPr lang="en-US" smtClean="0"/>
              <a:t>‹#›</a:t>
            </a:fld>
            <a:endParaRPr lang="en-US"/>
          </a:p>
        </p:txBody>
      </p:sp>
    </p:spTree>
    <p:extLst>
      <p:ext uri="{BB962C8B-B14F-4D97-AF65-F5344CB8AC3E}">
        <p14:creationId xmlns:p14="http://schemas.microsoft.com/office/powerpoint/2010/main" val="2182106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57C92B-DB74-42A9-99C7-E04972987565}" type="datetimeFigureOut">
              <a:rPr lang="en-US" smtClean="0"/>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E9052E-191A-444F-AA58-AA188FC1001F}" type="slidenum">
              <a:rPr lang="en-US" smtClean="0"/>
              <a:t>‹#›</a:t>
            </a:fld>
            <a:endParaRPr lang="en-US"/>
          </a:p>
        </p:txBody>
      </p:sp>
    </p:spTree>
    <p:extLst>
      <p:ext uri="{BB962C8B-B14F-4D97-AF65-F5344CB8AC3E}">
        <p14:creationId xmlns:p14="http://schemas.microsoft.com/office/powerpoint/2010/main" val="1161768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57C92B-DB74-42A9-99C7-E04972987565}" type="datetimeFigureOut">
              <a:rPr lang="en-US" smtClean="0"/>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E9052E-191A-444F-AA58-AA188FC1001F}" type="slidenum">
              <a:rPr lang="en-US" smtClean="0"/>
              <a:t>‹#›</a:t>
            </a:fld>
            <a:endParaRPr lang="en-US"/>
          </a:p>
        </p:txBody>
      </p:sp>
    </p:spTree>
    <p:extLst>
      <p:ext uri="{BB962C8B-B14F-4D97-AF65-F5344CB8AC3E}">
        <p14:creationId xmlns:p14="http://schemas.microsoft.com/office/powerpoint/2010/main" val="2416387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57C92B-DB74-42A9-99C7-E04972987565}" type="datetimeFigureOut">
              <a:rPr lang="en-US" smtClean="0"/>
              <a:t>1/28/2016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E9052E-191A-444F-AA58-AA188FC1001F}" type="slidenum">
              <a:rPr lang="en-US" smtClean="0"/>
              <a:t>‹#›</a:t>
            </a:fld>
            <a:endParaRPr lang="en-US"/>
          </a:p>
        </p:txBody>
      </p:sp>
    </p:spTree>
    <p:extLst>
      <p:ext uri="{BB962C8B-B14F-4D97-AF65-F5344CB8AC3E}">
        <p14:creationId xmlns:p14="http://schemas.microsoft.com/office/powerpoint/2010/main" val="40557511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609600"/>
          </a:xfrm>
        </p:spPr>
        <p:txBody>
          <a:bodyPr>
            <a:noAutofit/>
          </a:bodyPr>
          <a:lstStyle/>
          <a:p>
            <a:r>
              <a:rPr lang="en-US" sz="3600" b="1" dirty="0" smtClean="0"/>
              <a:t>Tablet </a:t>
            </a:r>
            <a:r>
              <a:rPr lang="en-US" sz="3600" b="1" dirty="0"/>
              <a:t>(Roman </a:t>
            </a:r>
            <a:r>
              <a:rPr lang="en-US" sz="3600" b="1" dirty="0" smtClean="0"/>
              <a:t>Period From </a:t>
            </a:r>
            <a:r>
              <a:rPr lang="en-US" sz="3600" b="1" dirty="0"/>
              <a:t>Egypt)</a:t>
            </a:r>
          </a:p>
        </p:txBody>
      </p:sp>
      <p:pic>
        <p:nvPicPr>
          <p:cNvPr id="1026" name="Picture 2" descr="http://ferrelljenkins.files.wordpress.com/2012/01/writing-tabletbm_fj-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6800"/>
            <a:ext cx="9144000" cy="579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21306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263</Words>
  <Application>Microsoft Office PowerPoint</Application>
  <PresentationFormat>On-screen Show (4:3)</PresentationFormat>
  <Paragraphs>11</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Tablet (Roman Period From Egypt)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Tablet (Roman Period From Egypt)</dc:title>
  <dc:creator>Bob</dc:creator>
  <cp:lastModifiedBy>Bob</cp:lastModifiedBy>
  <cp:revision>2</cp:revision>
  <dcterms:created xsi:type="dcterms:W3CDTF">2012-07-19T16:08:23Z</dcterms:created>
  <dcterms:modified xsi:type="dcterms:W3CDTF">2016-01-28T15:26:26Z</dcterms:modified>
</cp:coreProperties>
</file>