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080"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9A90D5-4877-473E-B1CB-4FBFEB4289F4}" type="datetimeFigureOut">
              <a:rPr lang="en-US" smtClean="0"/>
              <a:t>3/8/2012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1C5C11-B72C-47D7-B7B9-565EB26286BE}" type="slidenum">
              <a:rPr lang="en-US" smtClean="0"/>
              <a:t>‹#›</a:t>
            </a:fld>
            <a:endParaRPr lang="en-US"/>
          </a:p>
        </p:txBody>
      </p:sp>
    </p:spTree>
    <p:extLst>
      <p:ext uri="{BB962C8B-B14F-4D97-AF65-F5344CB8AC3E}">
        <p14:creationId xmlns:p14="http://schemas.microsoft.com/office/powerpoint/2010/main" val="2610609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corinthianmatters.com/the-isthmus/the-diolko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leon1.wordpress.com/2010/12/23/the-diolkos-at-corinth/"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www.youtube.com/watch?v=vwHGrotw2UU" TargetMode="External"/><Relationship Id="rId4" Type="http://schemas.openxmlformats.org/officeDocument/2006/relationships/hyperlink" Target="http://corinthianmatters.com/2011/06/28/touring-the-diolko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Surely a greater percentage of tourists who have visited ancient Corinth have stopped at the Corinth Canal for a photograph. The canal was constructed between 1881 and 1893. A much smaller number probably recall that there was an ancient paved road, called the </a:t>
            </a:r>
            <a:r>
              <a:rPr lang="en-US" sz="1200" i="1" kern="1200" dirty="0" err="1" smtClean="0">
                <a:solidFill>
                  <a:schemeClr val="tx1"/>
                </a:solidFill>
                <a:effectLst/>
                <a:latin typeface="+mn-lt"/>
                <a:ea typeface="+mn-ea"/>
                <a:cs typeface="+mn-cs"/>
              </a:rPr>
              <a:t>diolkos</a:t>
            </a:r>
            <a:r>
              <a:rPr lang="en-US" sz="1200" kern="1200" dirty="0" smtClean="0">
                <a:solidFill>
                  <a:schemeClr val="tx1"/>
                </a:solidFill>
                <a:effectLst/>
                <a:latin typeface="+mn-lt"/>
                <a:ea typeface="+mn-ea"/>
                <a:cs typeface="+mn-cs"/>
              </a:rPr>
              <a:t>, on which smaller boats could be dragged across the isthmus.</a:t>
            </a:r>
          </a:p>
          <a:p>
            <a:r>
              <a:rPr lang="en-US" sz="1200" kern="1200" dirty="0" smtClean="0">
                <a:solidFill>
                  <a:schemeClr val="tx1"/>
                </a:solidFill>
                <a:effectLst/>
                <a:latin typeface="+mn-lt"/>
                <a:ea typeface="+mn-ea"/>
                <a:cs typeface="+mn-cs"/>
              </a:rPr>
              <a:t>Pettigrew (</a:t>
            </a:r>
            <a:r>
              <a:rPr lang="en-US" sz="1200" kern="1200" dirty="0" smtClean="0">
                <a:solidFill>
                  <a:schemeClr val="tx1"/>
                </a:solidFill>
                <a:effectLst/>
                <a:latin typeface="+mn-lt"/>
                <a:ea typeface="+mn-ea"/>
                <a:cs typeface="+mn-cs"/>
                <a:hlinkClick r:id="rId3" tooltip="Diolkos - Corinthian Matters"/>
              </a:rPr>
              <a:t>Corinthian Matters</a:t>
            </a:r>
            <a:r>
              <a:rPr lang="en-US" sz="1200" kern="1200" dirty="0" smtClean="0">
                <a:solidFill>
                  <a:schemeClr val="tx1"/>
                </a:solidFill>
                <a:effectLst/>
                <a:latin typeface="+mn-lt"/>
                <a:ea typeface="+mn-ea"/>
                <a:cs typeface="+mn-cs"/>
              </a:rPr>
              <a:t>) says that Strabo uses the term </a:t>
            </a:r>
            <a:r>
              <a:rPr lang="en-US" sz="1200" i="1" kern="1200" dirty="0" err="1" smtClean="0">
                <a:solidFill>
                  <a:schemeClr val="tx1"/>
                </a:solidFill>
                <a:effectLst/>
                <a:latin typeface="+mn-lt"/>
                <a:ea typeface="+mn-ea"/>
                <a:cs typeface="+mn-cs"/>
              </a:rPr>
              <a:t>diolkos</a:t>
            </a:r>
            <a:r>
              <a:rPr lang="en-US" sz="1200" kern="1200" dirty="0" smtClean="0">
                <a:solidFill>
                  <a:schemeClr val="tx1"/>
                </a:solidFill>
                <a:effectLst/>
                <a:latin typeface="+mn-lt"/>
                <a:ea typeface="+mn-ea"/>
                <a:cs typeface="+mn-cs"/>
              </a:rPr>
              <a:t> of the narrow land strip, rather than a physical road.</a:t>
            </a:r>
          </a:p>
          <a:p>
            <a:r>
              <a:rPr lang="en-US" sz="1200" i="1" kern="1200" dirty="0" smtClean="0">
                <a:solidFill>
                  <a:schemeClr val="tx1"/>
                </a:solidFill>
                <a:effectLst/>
                <a:latin typeface="+mn-lt"/>
                <a:ea typeface="+mn-ea"/>
                <a:cs typeface="+mn-cs"/>
              </a:rPr>
              <a:t>Interestingly, the modern use of the term “</a:t>
            </a:r>
            <a:r>
              <a:rPr lang="en-US" sz="1200" i="1" kern="1200" dirty="0" err="1" smtClean="0">
                <a:solidFill>
                  <a:schemeClr val="tx1"/>
                </a:solidFill>
                <a:effectLst/>
                <a:latin typeface="+mn-lt"/>
                <a:ea typeface="+mn-ea"/>
                <a:cs typeface="+mn-cs"/>
              </a:rPr>
              <a:t>diolkos</a:t>
            </a:r>
            <a:r>
              <a:rPr lang="en-US" sz="1200" i="1" kern="1200" dirty="0" smtClean="0">
                <a:solidFill>
                  <a:schemeClr val="tx1"/>
                </a:solidFill>
                <a:effectLst/>
                <a:latin typeface="+mn-lt"/>
                <a:ea typeface="+mn-ea"/>
                <a:cs typeface="+mn-cs"/>
              </a:rPr>
              <a:t>“ is one of the great misnomers of modern scholarship. Strabo uses the word in a geographic sense to describe a land strip visible from </a:t>
            </a:r>
            <a:r>
              <a:rPr lang="en-US" sz="1200" i="1" kern="1200" dirty="0" err="1" smtClean="0">
                <a:solidFill>
                  <a:schemeClr val="tx1"/>
                </a:solidFill>
                <a:effectLst/>
                <a:latin typeface="+mn-lt"/>
                <a:ea typeface="+mn-ea"/>
                <a:cs typeface="+mn-cs"/>
              </a:rPr>
              <a:t>Acrocorinth</a:t>
            </a:r>
            <a:r>
              <a:rPr lang="en-US" sz="1200" i="1" kern="1200" dirty="0" smtClean="0">
                <a:solidFill>
                  <a:schemeClr val="tx1"/>
                </a:solidFill>
                <a:effectLst/>
                <a:latin typeface="+mn-lt"/>
                <a:ea typeface="+mn-ea"/>
                <a:cs typeface="+mn-cs"/>
              </a:rPr>
              <a:t> and equivalent to the narrowest part of the Isthmus. No one in antiquity associated the term with the physical road.</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cargo of larger ships was unloaded and carried across the isthmus and reloaded. Ships that could be dragged across the land bridge avoided the 200 mile journey around the Peloponnesus. Nero abandoned his attempts to dig a canal across the isthmus in A.D. 67. Josephus records that 6,000 of the strongest men involved in the Galilean revolt were sent to Nero, “to dig through the Isthmus [of Corinth]” (</a:t>
            </a:r>
            <a:r>
              <a:rPr lang="en-US" sz="1200" i="1" kern="1200" dirty="0" smtClean="0">
                <a:solidFill>
                  <a:schemeClr val="tx1"/>
                </a:solidFill>
                <a:effectLst/>
                <a:latin typeface="+mn-lt"/>
                <a:ea typeface="+mn-ea"/>
                <a:cs typeface="+mn-cs"/>
              </a:rPr>
              <a:t>JW</a:t>
            </a:r>
            <a:r>
              <a:rPr lang="en-US" sz="1200" kern="1200" dirty="0" smtClean="0">
                <a:solidFill>
                  <a:schemeClr val="tx1"/>
                </a:solidFill>
                <a:effectLst/>
                <a:latin typeface="+mn-lt"/>
                <a:ea typeface="+mn-ea"/>
                <a:cs typeface="+mn-cs"/>
              </a:rPr>
              <a:t>. 3.540).</a:t>
            </a:r>
          </a:p>
          <a:p>
            <a:endParaRPr lang="en-US" dirty="0"/>
          </a:p>
        </p:txBody>
      </p:sp>
      <p:sp>
        <p:nvSpPr>
          <p:cNvPr id="4" name="Slide Number Placeholder 3"/>
          <p:cNvSpPr>
            <a:spLocks noGrp="1"/>
          </p:cNvSpPr>
          <p:nvPr>
            <p:ph type="sldNum" sz="quarter" idx="10"/>
          </p:nvPr>
        </p:nvSpPr>
        <p:spPr/>
        <p:txBody>
          <a:bodyPr/>
          <a:lstStyle/>
          <a:p>
            <a:fld id="{091C5C11-B72C-47D7-B7B9-565EB26286BE}" type="slidenum">
              <a:rPr lang="en-US" smtClean="0"/>
              <a:t>1</a:t>
            </a:fld>
            <a:endParaRPr lang="en-US"/>
          </a:p>
        </p:txBody>
      </p:sp>
    </p:spTree>
    <p:extLst>
      <p:ext uri="{BB962C8B-B14F-4D97-AF65-F5344CB8AC3E}">
        <p14:creationId xmlns:p14="http://schemas.microsoft.com/office/powerpoint/2010/main" val="148894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Diolkos</a:t>
            </a:r>
            <a:r>
              <a:rPr lang="en-US" sz="1200" kern="1200" dirty="0" smtClean="0">
                <a:solidFill>
                  <a:schemeClr val="tx1"/>
                </a:solidFill>
                <a:effectLst/>
                <a:latin typeface="+mn-lt"/>
                <a:ea typeface="+mn-ea"/>
                <a:cs typeface="+mn-cs"/>
              </a:rPr>
              <a:t> Sign and a portion of Sector G. Photo by Ferrell Jenkins.</a:t>
            </a:r>
          </a:p>
          <a:p>
            <a:endParaRPr lang="en-US" dirty="0"/>
          </a:p>
        </p:txBody>
      </p:sp>
      <p:sp>
        <p:nvSpPr>
          <p:cNvPr id="4" name="Slide Number Placeholder 3"/>
          <p:cNvSpPr>
            <a:spLocks noGrp="1"/>
          </p:cNvSpPr>
          <p:nvPr>
            <p:ph type="sldNum" sz="quarter" idx="10"/>
          </p:nvPr>
        </p:nvSpPr>
        <p:spPr/>
        <p:txBody>
          <a:bodyPr/>
          <a:lstStyle/>
          <a:p>
            <a:fld id="{091C5C11-B72C-47D7-B7B9-565EB26286BE}" type="slidenum">
              <a:rPr lang="en-US" smtClean="0"/>
              <a:t>2</a:t>
            </a:fld>
            <a:endParaRPr lang="en-US"/>
          </a:p>
        </p:txBody>
      </p:sp>
    </p:spTree>
    <p:extLst>
      <p:ext uri="{BB962C8B-B14F-4D97-AF65-F5344CB8AC3E}">
        <p14:creationId xmlns:p14="http://schemas.microsoft.com/office/powerpoint/2010/main" val="4133440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is a closer view of the same sector. In </a:t>
            </a:r>
            <a:r>
              <a:rPr lang="en-US" sz="1200" kern="1200" dirty="0" err="1" smtClean="0">
                <a:solidFill>
                  <a:schemeClr val="tx1"/>
                </a:solidFill>
                <a:effectLst/>
                <a:latin typeface="+mn-lt"/>
                <a:ea typeface="+mn-ea"/>
                <a:cs typeface="+mn-cs"/>
              </a:rPr>
              <a:t>Pettegrew’s</a:t>
            </a:r>
            <a:r>
              <a:rPr lang="en-US" sz="1200" kern="1200" dirty="0" smtClean="0">
                <a:solidFill>
                  <a:schemeClr val="tx1"/>
                </a:solidFill>
                <a:effectLst/>
                <a:latin typeface="+mn-lt"/>
                <a:ea typeface="+mn-ea"/>
                <a:cs typeface="+mn-cs"/>
              </a:rPr>
              <a:t> photos this area has been cleared of dirt to show more of the paving.</a:t>
            </a:r>
          </a:p>
          <a:p>
            <a:endParaRPr lang="en-US" dirty="0"/>
          </a:p>
        </p:txBody>
      </p:sp>
      <p:sp>
        <p:nvSpPr>
          <p:cNvPr id="4" name="Slide Number Placeholder 3"/>
          <p:cNvSpPr>
            <a:spLocks noGrp="1"/>
          </p:cNvSpPr>
          <p:nvPr>
            <p:ph type="sldNum" sz="quarter" idx="10"/>
          </p:nvPr>
        </p:nvSpPr>
        <p:spPr/>
        <p:txBody>
          <a:bodyPr/>
          <a:lstStyle/>
          <a:p>
            <a:fld id="{091C5C11-B72C-47D7-B7B9-565EB26286BE}" type="slidenum">
              <a:rPr lang="en-US" smtClean="0"/>
              <a:t>3</a:t>
            </a:fld>
            <a:endParaRPr lang="en-US"/>
          </a:p>
        </p:txBody>
      </p:sp>
    </p:spTree>
    <p:extLst>
      <p:ext uri="{BB962C8B-B14F-4D97-AF65-F5344CB8AC3E}">
        <p14:creationId xmlns:p14="http://schemas.microsoft.com/office/powerpoint/2010/main" val="4023818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Photo of Sector E from the early 1970s. Compare with </a:t>
            </a:r>
            <a:r>
              <a:rPr lang="en-US" sz="1200" kern="1200" dirty="0" err="1" smtClean="0">
                <a:solidFill>
                  <a:schemeClr val="tx1"/>
                </a:solidFill>
                <a:effectLst/>
                <a:latin typeface="+mn-lt"/>
                <a:ea typeface="+mn-ea"/>
                <a:cs typeface="+mn-cs"/>
              </a:rPr>
              <a:t>Pettegrew’s</a:t>
            </a:r>
            <a:r>
              <a:rPr lang="en-US" sz="1200" kern="1200" dirty="0" smtClean="0">
                <a:solidFill>
                  <a:schemeClr val="tx1"/>
                </a:solidFill>
                <a:effectLst/>
                <a:latin typeface="+mn-lt"/>
                <a:ea typeface="+mn-ea"/>
                <a:cs typeface="+mn-cs"/>
              </a:rPr>
              <a:t> photo (which </a:t>
            </a:r>
            <a:r>
              <a:rPr lang="en-US" sz="1200" i="1" kern="1200" dirty="0" smtClean="0">
                <a:solidFill>
                  <a:schemeClr val="tx1"/>
                </a:solidFill>
                <a:effectLst/>
                <a:latin typeface="+mn-lt"/>
                <a:ea typeface="+mn-ea"/>
                <a:cs typeface="+mn-cs"/>
              </a:rPr>
              <a:t>appears</a:t>
            </a:r>
            <a:r>
              <a:rPr lang="en-US" sz="1200" kern="1200" dirty="0" smtClean="0">
                <a:solidFill>
                  <a:schemeClr val="tx1"/>
                </a:solidFill>
                <a:effectLst/>
                <a:latin typeface="+mn-lt"/>
                <a:ea typeface="+mn-ea"/>
                <a:cs typeface="+mn-cs"/>
              </a:rPr>
              <a:t> to have been made earlier than his other photos). Leon Mauldin has a photo made in early 2010 </a:t>
            </a:r>
            <a:r>
              <a:rPr lang="en-US" sz="1200" kern="1200" dirty="0" smtClean="0">
                <a:solidFill>
                  <a:schemeClr val="tx1"/>
                </a:solidFill>
                <a:effectLst/>
                <a:latin typeface="+mn-lt"/>
                <a:ea typeface="+mn-ea"/>
                <a:cs typeface="+mn-cs"/>
                <a:hlinkClick r:id="rId3" tooltip="Leon's Message Board - Diolkos"/>
              </a:rPr>
              <a:t>here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Dr. </a:t>
            </a:r>
            <a:r>
              <a:rPr lang="en-US" sz="1200" kern="1200" dirty="0" err="1" smtClean="0">
                <a:solidFill>
                  <a:schemeClr val="tx1"/>
                </a:solidFill>
                <a:effectLst/>
                <a:latin typeface="+mn-lt"/>
                <a:ea typeface="+mn-ea"/>
                <a:cs typeface="+mn-cs"/>
              </a:rPr>
              <a:t>Pettegrew</a:t>
            </a:r>
            <a:r>
              <a:rPr lang="en-US" sz="1200" kern="1200" dirty="0" smtClean="0">
                <a:solidFill>
                  <a:schemeClr val="tx1"/>
                </a:solidFill>
                <a:effectLst/>
                <a:latin typeface="+mn-lt"/>
                <a:ea typeface="+mn-ea"/>
                <a:cs typeface="+mn-cs"/>
              </a:rPr>
              <a:t> was able to visit Sector K, the only section on the north side of the Corinth canal. His post documents the damage being done to the </a:t>
            </a:r>
            <a:r>
              <a:rPr lang="en-US" sz="1200" i="1" kern="1200" dirty="0" err="1" smtClean="0">
                <a:solidFill>
                  <a:schemeClr val="tx1"/>
                </a:solidFill>
                <a:effectLst/>
                <a:latin typeface="+mn-lt"/>
                <a:ea typeface="+mn-ea"/>
                <a:cs typeface="+mn-cs"/>
              </a:rPr>
              <a:t>diolkos</a:t>
            </a:r>
            <a:r>
              <a:rPr lang="en-US" sz="1200" kern="1200" dirty="0" smtClean="0">
                <a:solidFill>
                  <a:schemeClr val="tx1"/>
                </a:solidFill>
                <a:effectLst/>
                <a:latin typeface="+mn-lt"/>
                <a:ea typeface="+mn-ea"/>
                <a:cs typeface="+mn-cs"/>
              </a:rPr>
              <a:t> by ships passing through the Corinth canal. In addition to the new photos </a:t>
            </a:r>
            <a:r>
              <a:rPr lang="en-US" sz="1200" kern="1200" dirty="0" smtClean="0">
                <a:solidFill>
                  <a:schemeClr val="tx1"/>
                </a:solidFill>
                <a:effectLst/>
                <a:latin typeface="+mn-lt"/>
                <a:ea typeface="+mn-ea"/>
                <a:cs typeface="+mn-cs"/>
                <a:hlinkClick r:id="rId4" tooltip="Diolkos - Corinthian Matters"/>
              </a:rPr>
              <a:t>here</a:t>
            </a:r>
            <a:r>
              <a:rPr lang="en-US" sz="1200" kern="1200" dirty="0" smtClean="0">
                <a:solidFill>
                  <a:schemeClr val="tx1"/>
                </a:solidFill>
                <a:effectLst/>
                <a:latin typeface="+mn-lt"/>
                <a:ea typeface="+mn-ea"/>
                <a:cs typeface="+mn-cs"/>
              </a:rPr>
              <a:t>, he has a section dealing with the </a:t>
            </a:r>
            <a:r>
              <a:rPr lang="en-US" sz="1200" i="1" kern="1200" dirty="0" err="1" smtClean="0">
                <a:solidFill>
                  <a:schemeClr val="tx1"/>
                </a:solidFill>
                <a:effectLst/>
                <a:latin typeface="+mn-lt"/>
                <a:ea typeface="+mn-ea"/>
                <a:cs typeface="+mn-cs"/>
              </a:rPr>
              <a:t>diolkos</a:t>
            </a:r>
            <a:r>
              <a:rPr lang="en-US" sz="1200" kern="1200" dirty="0" smtClean="0">
                <a:solidFill>
                  <a:schemeClr val="tx1"/>
                </a:solidFill>
                <a:effectLst/>
                <a:latin typeface="+mn-lt"/>
                <a:ea typeface="+mn-ea"/>
                <a:cs typeface="+mn-cs"/>
              </a:rPr>
              <a:t> under the heading Isthmus.</a:t>
            </a:r>
          </a:p>
          <a:p>
            <a:r>
              <a:rPr lang="en-US" sz="1200" kern="1200" dirty="0" smtClean="0">
                <a:solidFill>
                  <a:schemeClr val="tx1"/>
                </a:solidFill>
                <a:effectLst/>
                <a:latin typeface="+mn-lt"/>
                <a:ea typeface="+mn-ea"/>
                <a:cs typeface="+mn-cs"/>
              </a:rPr>
              <a:t>The </a:t>
            </a:r>
            <a:r>
              <a:rPr lang="en-US" sz="1200" i="1" kern="1200" dirty="0" err="1" smtClean="0">
                <a:solidFill>
                  <a:schemeClr val="tx1"/>
                </a:solidFill>
                <a:effectLst/>
                <a:latin typeface="+mn-lt"/>
                <a:ea typeface="+mn-ea"/>
                <a:cs typeface="+mn-cs"/>
              </a:rPr>
              <a:t>diolkos</a:t>
            </a:r>
            <a:r>
              <a:rPr lang="en-US" sz="1200" kern="1200" dirty="0" smtClean="0">
                <a:solidFill>
                  <a:schemeClr val="tx1"/>
                </a:solidFill>
                <a:effectLst/>
                <a:latin typeface="+mn-lt"/>
                <a:ea typeface="+mn-ea"/>
                <a:cs typeface="+mn-cs"/>
              </a:rPr>
              <a:t> was in use during the time Paul was at Corinth. The commercial benefit to Corinth, as well as to the port cities of </a:t>
            </a:r>
            <a:r>
              <a:rPr lang="en-US" sz="1200" kern="1200" dirty="0" err="1" smtClean="0">
                <a:solidFill>
                  <a:schemeClr val="tx1"/>
                </a:solidFill>
                <a:effectLst/>
                <a:latin typeface="+mn-lt"/>
                <a:ea typeface="+mn-ea"/>
                <a:cs typeface="+mn-cs"/>
              </a:rPr>
              <a:t>Lechaion</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Cenchrea</a:t>
            </a:r>
            <a:r>
              <a:rPr lang="en-US" sz="1200" kern="1200" dirty="0" smtClean="0">
                <a:solidFill>
                  <a:schemeClr val="tx1"/>
                </a:solidFill>
                <a:effectLst/>
                <a:latin typeface="+mn-lt"/>
                <a:ea typeface="+mn-ea"/>
                <a:cs typeface="+mn-cs"/>
              </a:rPr>
              <a:t>, was significant.</a:t>
            </a:r>
          </a:p>
          <a:p>
            <a:r>
              <a:rPr lang="en-US" sz="1200" i="1" kern="1200" dirty="0" smtClean="0">
                <a:solidFill>
                  <a:schemeClr val="tx1"/>
                </a:solidFill>
                <a:effectLst/>
                <a:latin typeface="+mn-lt"/>
                <a:ea typeface="+mn-ea"/>
                <a:cs typeface="+mn-cs"/>
              </a:rPr>
              <a:t>And he stayed a year and six months, teaching the word of God among them. (Acts 18:11 ESV)</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addition to the video’s at </a:t>
            </a:r>
            <a:r>
              <a:rPr lang="en-US" sz="1200" i="1" kern="1200" dirty="0" smtClean="0">
                <a:solidFill>
                  <a:schemeClr val="tx1"/>
                </a:solidFill>
                <a:effectLst/>
                <a:latin typeface="+mn-lt"/>
                <a:ea typeface="+mn-ea"/>
                <a:cs typeface="+mn-cs"/>
              </a:rPr>
              <a:t>Corinthian Matters</a:t>
            </a:r>
            <a:r>
              <a:rPr lang="en-US" sz="1200" kern="1200" dirty="0" smtClean="0">
                <a:solidFill>
                  <a:schemeClr val="tx1"/>
                </a:solidFill>
                <a:effectLst/>
                <a:latin typeface="+mn-lt"/>
                <a:ea typeface="+mn-ea"/>
                <a:cs typeface="+mn-cs"/>
              </a:rPr>
              <a:t>, there is one </a:t>
            </a:r>
            <a:r>
              <a:rPr lang="en-US" sz="1200" kern="1200" dirty="0" smtClean="0">
                <a:solidFill>
                  <a:schemeClr val="tx1"/>
                </a:solidFill>
                <a:effectLst/>
                <a:latin typeface="+mn-lt"/>
                <a:ea typeface="+mn-ea"/>
                <a:cs typeface="+mn-cs"/>
                <a:hlinkClick r:id="rId5" tooltip="Video - Diolkos."/>
              </a:rPr>
              <a:t>here</a:t>
            </a:r>
            <a:r>
              <a:rPr lang="en-US" sz="1200" kern="1200" dirty="0" smtClean="0">
                <a:solidFill>
                  <a:schemeClr val="tx1"/>
                </a:solidFill>
                <a:effectLst/>
                <a:latin typeface="+mn-lt"/>
                <a:ea typeface="+mn-ea"/>
                <a:cs typeface="+mn-cs"/>
              </a:rPr>
              <a:t> featuring comments by Sophia </a:t>
            </a:r>
            <a:r>
              <a:rPr lang="en-US" sz="1200" kern="1200" dirty="0" err="1" smtClean="0">
                <a:solidFill>
                  <a:schemeClr val="tx1"/>
                </a:solidFill>
                <a:effectLst/>
                <a:latin typeface="+mn-lt"/>
                <a:ea typeface="+mn-ea"/>
                <a:cs typeface="+mn-cs"/>
              </a:rPr>
              <a:t>Loverdou</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091C5C11-B72C-47D7-B7B9-565EB26286BE}" type="slidenum">
              <a:rPr lang="en-US" smtClean="0"/>
              <a:t>4</a:t>
            </a:fld>
            <a:endParaRPr lang="en-US"/>
          </a:p>
        </p:txBody>
      </p:sp>
    </p:spTree>
    <p:extLst>
      <p:ext uri="{BB962C8B-B14F-4D97-AF65-F5344CB8AC3E}">
        <p14:creationId xmlns:p14="http://schemas.microsoft.com/office/powerpoint/2010/main" val="283656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59EDAF-42AE-4CDD-81E2-02A518628457}" type="datetimeFigureOut">
              <a:rPr lang="en-US" smtClean="0"/>
              <a:t>3/8/2012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4183487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59EDAF-42AE-4CDD-81E2-02A518628457}" type="datetimeFigureOut">
              <a:rPr lang="en-US" smtClean="0"/>
              <a:t>3/8/2012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52442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59EDAF-42AE-4CDD-81E2-02A518628457}" type="datetimeFigureOut">
              <a:rPr lang="en-US" smtClean="0"/>
              <a:t>3/8/2012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2961020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59EDAF-42AE-4CDD-81E2-02A518628457}" type="datetimeFigureOut">
              <a:rPr lang="en-US" smtClean="0"/>
              <a:t>3/8/2012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2270565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59EDAF-42AE-4CDD-81E2-02A518628457}" type="datetimeFigureOut">
              <a:rPr lang="en-US" smtClean="0"/>
              <a:t>3/8/2012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1957022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59EDAF-42AE-4CDD-81E2-02A518628457}" type="datetimeFigureOut">
              <a:rPr lang="en-US" smtClean="0"/>
              <a:t>3/8/2012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2756140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59EDAF-42AE-4CDD-81E2-02A518628457}" type="datetimeFigureOut">
              <a:rPr lang="en-US" smtClean="0"/>
              <a:t>3/8/2012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47566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59EDAF-42AE-4CDD-81E2-02A518628457}" type="datetimeFigureOut">
              <a:rPr lang="en-US" smtClean="0"/>
              <a:t>3/8/2012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3963478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59EDAF-42AE-4CDD-81E2-02A518628457}" type="datetimeFigureOut">
              <a:rPr lang="en-US" smtClean="0"/>
              <a:t>3/8/2012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2495626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59EDAF-42AE-4CDD-81E2-02A518628457}" type="datetimeFigureOut">
              <a:rPr lang="en-US" smtClean="0"/>
              <a:t>3/8/2012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3564510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59EDAF-42AE-4CDD-81E2-02A518628457}" type="datetimeFigureOut">
              <a:rPr lang="en-US" smtClean="0"/>
              <a:t>3/8/2012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90D8-7A7F-48A2-BBFB-FD1191D8EF6B}" type="slidenum">
              <a:rPr lang="en-US" smtClean="0"/>
              <a:t>‹#›</a:t>
            </a:fld>
            <a:endParaRPr lang="en-US"/>
          </a:p>
        </p:txBody>
      </p:sp>
    </p:spTree>
    <p:extLst>
      <p:ext uri="{BB962C8B-B14F-4D97-AF65-F5344CB8AC3E}">
        <p14:creationId xmlns:p14="http://schemas.microsoft.com/office/powerpoint/2010/main" val="942543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59EDAF-42AE-4CDD-81E2-02A518628457}" type="datetimeFigureOut">
              <a:rPr lang="en-US" smtClean="0"/>
              <a:t>3/8/2012</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290D8-7A7F-48A2-BBFB-FD1191D8EF6B}" type="slidenum">
              <a:rPr lang="en-US" smtClean="0"/>
              <a:t>‹#›</a:t>
            </a:fld>
            <a:endParaRPr lang="en-US"/>
          </a:p>
        </p:txBody>
      </p:sp>
    </p:spTree>
    <p:extLst>
      <p:ext uri="{BB962C8B-B14F-4D97-AF65-F5344CB8AC3E}">
        <p14:creationId xmlns:p14="http://schemas.microsoft.com/office/powerpoint/2010/main" val="2310978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casaweb.google.com/ferrell.jenkins/FerrellSTravelBlog?authkey=Gv1sRgCOyz9cG0xofxeQ"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s://picasaweb.google.com/ferrell.jenkins/FerrellSTravelBlog?authkey=Gv1sRgCOyz9cG0xofxeQ"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s://picasaweb.google.com/ferrell.jenkins/FerrellSTravelBlog?authkey=Gv1sRgCOyz9cG0xofxeQ"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picasaweb.google.com/ferrell.jenkins/FerrellSTravelBlog?authkey=Gv1sRgCOyz9cG0xofxeQ"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package" Target="../embeddings/Microsoft_PowerPoint_Presentation1.ppt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85800"/>
          </a:xfrm>
        </p:spPr>
        <p:txBody>
          <a:bodyPr>
            <a:normAutofit fontScale="90000"/>
          </a:bodyPr>
          <a:lstStyle/>
          <a:p>
            <a:r>
              <a:rPr lang="en-US" b="1" dirty="0" smtClean="0"/>
              <a:t/>
            </a:r>
            <a:br>
              <a:rPr lang="en-US" b="1" dirty="0" smtClean="0"/>
            </a:br>
            <a:r>
              <a:rPr lang="en-US" b="1" dirty="0" smtClean="0"/>
              <a:t>The </a:t>
            </a:r>
            <a:r>
              <a:rPr lang="en-US" b="1" dirty="0" err="1" smtClean="0"/>
              <a:t>Diolkos</a:t>
            </a:r>
            <a:r>
              <a:rPr lang="en-US" b="1" dirty="0" smtClean="0"/>
              <a:t> </a:t>
            </a:r>
            <a:r>
              <a:rPr lang="en-US" b="1" dirty="0"/>
              <a:t>of </a:t>
            </a:r>
            <a:r>
              <a:rPr lang="en-US" b="1" dirty="0" smtClean="0"/>
              <a:t>Ancient </a:t>
            </a:r>
            <a:r>
              <a:rPr lang="en-US" b="1" dirty="0"/>
              <a:t>Corinth</a:t>
            </a:r>
            <a:r>
              <a:rPr lang="en-US" dirty="0"/>
              <a:t/>
            </a:r>
            <a:br>
              <a:rPr lang="en-US" dirty="0"/>
            </a:br>
            <a:endParaRPr lang="en-US" dirty="0"/>
          </a:p>
        </p:txBody>
      </p:sp>
      <p:pic>
        <p:nvPicPr>
          <p:cNvPr id="4" name="Picture 3" descr="Ancient Diolkos Sign. Photo by Ferrell Jenkin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9144000" cy="6096000"/>
          </a:xfrm>
          <a:prstGeom prst="rect">
            <a:avLst/>
          </a:prstGeom>
          <a:noFill/>
          <a:ln>
            <a:noFill/>
          </a:ln>
        </p:spPr>
      </p:pic>
    </p:spTree>
    <p:extLst>
      <p:ext uri="{BB962C8B-B14F-4D97-AF65-F5344CB8AC3E}">
        <p14:creationId xmlns:p14="http://schemas.microsoft.com/office/powerpoint/2010/main" val="207733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olkos Sign and a portion of Sector G. Photo by Ferrell Jenkin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591836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olkos Sector G. Photo by Ferrell Jenkins in 1970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88832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olkos - Sector E in the 1970s. Photo by Ferrell Jenkin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969941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820380099"/>
              </p:ext>
            </p:extLst>
          </p:nvPr>
        </p:nvGraphicFramePr>
        <p:xfrm>
          <a:off x="1219200" y="0"/>
          <a:ext cx="6705600" cy="6858000"/>
        </p:xfrm>
        <a:graphic>
          <a:graphicData uri="http://schemas.openxmlformats.org/presentationml/2006/ole">
            <mc:AlternateContent xmlns:mc="http://schemas.openxmlformats.org/markup-compatibility/2006">
              <mc:Choice xmlns:v="urn:schemas-microsoft-com:vml" Requires="v">
                <p:oleObj spid="_x0000_s1027" name="Presentation" r:id="rId4" imgW="3427367" imgH="4570382" progId="PowerPoint.Show.12">
                  <p:embed/>
                </p:oleObj>
              </mc:Choice>
              <mc:Fallback>
                <p:oleObj name="Presentation" r:id="rId4" imgW="3427367" imgH="4570382" progId="PowerPoint.Show.12">
                  <p:embed/>
                  <p:pic>
                    <p:nvPicPr>
                      <p:cNvPr id="0" name=""/>
                      <p:cNvPicPr/>
                      <p:nvPr/>
                    </p:nvPicPr>
                    <p:blipFill>
                      <a:blip r:embed="rId5"/>
                      <a:stretch>
                        <a:fillRect/>
                      </a:stretch>
                    </p:blipFill>
                    <p:spPr>
                      <a:xfrm>
                        <a:off x="1219200" y="0"/>
                        <a:ext cx="6705600" cy="6858000"/>
                      </a:xfrm>
                      <a:prstGeom prst="rect">
                        <a:avLst/>
                      </a:prstGeom>
                    </p:spPr>
                  </p:pic>
                </p:oleObj>
              </mc:Fallback>
            </mc:AlternateContent>
          </a:graphicData>
        </a:graphic>
      </p:graphicFrame>
    </p:spTree>
    <p:extLst>
      <p:ext uri="{BB962C8B-B14F-4D97-AF65-F5344CB8AC3E}">
        <p14:creationId xmlns:p14="http://schemas.microsoft.com/office/powerpoint/2010/main" val="1259007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442</Words>
  <Application>Microsoft Office PowerPoint</Application>
  <PresentationFormat>On-screen Show (4:3)</PresentationFormat>
  <Paragraphs>16</Paragraphs>
  <Slides>5</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7" baseType="lpstr">
      <vt:lpstr>Office Theme</vt:lpstr>
      <vt:lpstr>Presentation</vt:lpstr>
      <vt:lpstr> The Diolkos of Ancient Corinth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Diolkos of Ancient Corinth</dc:title>
  <dc:creator>Bob</dc:creator>
  <cp:lastModifiedBy>Bob</cp:lastModifiedBy>
  <cp:revision>5</cp:revision>
  <dcterms:created xsi:type="dcterms:W3CDTF">2012-03-09T05:58:36Z</dcterms:created>
  <dcterms:modified xsi:type="dcterms:W3CDTF">2012-03-09T06:41:15Z</dcterms:modified>
</cp:coreProperties>
</file>